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87" r:id="rId6"/>
    <p:sldId id="262" r:id="rId7"/>
    <p:sldId id="299" r:id="rId8"/>
    <p:sldId id="296" r:id="rId9"/>
    <p:sldId id="298" r:id="rId10"/>
    <p:sldId id="264" r:id="rId11"/>
    <p:sldId id="300" r:id="rId12"/>
    <p:sldId id="297" r:id="rId13"/>
    <p:sldId id="301" r:id="rId14"/>
    <p:sldId id="265" r:id="rId15"/>
    <p:sldId id="268" r:id="rId16"/>
    <p:sldId id="302" r:id="rId17"/>
    <p:sldId id="266" r:id="rId18"/>
    <p:sldId id="303" r:id="rId19"/>
    <p:sldId id="294" r:id="rId20"/>
    <p:sldId id="304" r:id="rId21"/>
    <p:sldId id="279" r:id="rId22"/>
    <p:sldId id="275" r:id="rId23"/>
    <p:sldId id="273" r:id="rId24"/>
    <p:sldId id="305" r:id="rId25"/>
    <p:sldId id="3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 autoAdjust="0"/>
  </p:normalViewPr>
  <p:slideViewPr>
    <p:cSldViewPr snapToGrid="0">
      <p:cViewPr varScale="1">
        <p:scale>
          <a:sx n="50" d="100"/>
          <a:sy n="50" d="100"/>
        </p:scale>
        <p:origin x="72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3970C-8F17-458A-BCEF-92663D97C674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1F619-C561-4ECD-B957-BD9022694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2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48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2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38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49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1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4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9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E70E16-2F42-45DF-823A-1C12F190434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FABBD-E248-436B-976B-27F368CF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3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ysimmons.com/" TargetMode="External"/><Relationship Id="rId2" Type="http://schemas.openxmlformats.org/officeDocument/2006/relationships/hyperlink" Target="https://www.brianmuellermusic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meysimmons.com/store/blue-carnava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jwpepper.com/Basie-Nestico-Lead-Trumpet-Book/5942511.item#.Y8DXUXbMJE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lfred.com/the-ultimate-drumset-reading-anthology/p/00-16933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u.edu/music/jazzfest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damnussbaum.ne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Mueller@mtsu.edu" TargetMode="External"/><Relationship Id="rId2" Type="http://schemas.openxmlformats.org/officeDocument/2006/relationships/hyperlink" Target="mailto:James.Simmons@mtsu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BQIb-sO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ZgCAhDty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69DE-0F68-4F87-83DC-5605255BE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84099"/>
            <a:ext cx="11025435" cy="2971801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it groove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9EEFC-9DE3-4492-8F5C-A6EC943AB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707690"/>
            <a:ext cx="6400800" cy="189982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 the Drummer and Lead Players in the Jazz Ensemble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30CFA-F056-498C-999A-3CFC1817C26D}"/>
              </a:ext>
            </a:extLst>
          </p:cNvPr>
          <p:cNvSpPr txBox="1"/>
          <p:nvPr/>
        </p:nvSpPr>
        <p:spPr>
          <a:xfrm>
            <a:off x="754601" y="4434019"/>
            <a:ext cx="6330411" cy="196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Brian Mueller, Lecturer in Percussion and Jazz Studies, MTSU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https://www.brianmuellermusic.com/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Jamey Simmons, Director of Jazz Studies, MTSU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www.jameysimmons.com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2E1AF-3A8A-4D72-A3AE-858B01F4A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78" y="3657600"/>
            <a:ext cx="4737526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6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2895-6E4C-4FD1-B455-A3E9EC507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812654"/>
          </a:xfrm>
        </p:spPr>
        <p:txBody>
          <a:bodyPr>
            <a:normAutofit/>
          </a:bodyPr>
          <a:lstStyle/>
          <a:p>
            <a:r>
              <a:rPr lang="en-US" dirty="0"/>
              <a:t>Add drum part for Magic Flea here</a:t>
            </a:r>
          </a:p>
        </p:txBody>
      </p:sp>
      <p:pic>
        <p:nvPicPr>
          <p:cNvPr id="4" name="Picture 3" descr="Shape">
            <a:extLst>
              <a:ext uri="{FF2B5EF4-FFF2-40B4-BE49-F238E27FC236}">
                <a16:creationId xmlns:a16="http://schemas.microsoft.com/office/drawing/2014/main" id="{ACB767A7-CE5F-C714-39C0-66C961FC0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3" y="167357"/>
            <a:ext cx="5182049" cy="6523285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F725BB-2E0A-0DE9-99FF-B0DCCAB8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94" y="167358"/>
            <a:ext cx="4792571" cy="66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442B-460E-4F89-888A-9D105B7A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69" y="0"/>
            <a:ext cx="85344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5400" b="1" u="sng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u="sng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Drummer’s Perspective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Brian Mueller</a:t>
            </a:r>
          </a:p>
          <a:p>
            <a:pPr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Most obvious challenge: the tempo!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 endurance: sustain basic ride pattern for 5-10 minutes at a time, working toward 300+ BPM (or try multiple reps of a shorter time span).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Comping will be simpler at faster tempos – work on controlling quarter notes, off beats, simple combinations.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Avoid the “disappearing ride cymbal” sound – even here, the quarter note should be consistent, but the time will be straightened out and dynamically more even.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Stay calm, BREATHE, and feel a SLOWER PULSE – half notes, whole notes.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 able to SING the horn figures at tempo – get your EARS up to tempo before trying to get your HANDS up to tempo.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the solos: Elaborate a simple, singable idea.  Notice that even though the drum solos have a “lot of notes,” you can easily hear / sing the main idea / accents.  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A person playing drums&#10;&#10;Description automatically generated with medium confidence">
            <a:extLst>
              <a:ext uri="{FF2B5EF4-FFF2-40B4-BE49-F238E27FC236}">
                <a16:creationId xmlns:a16="http://schemas.microsoft.com/office/drawing/2014/main" id="{C9B795C4-8656-599C-3CC7-34760EC91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37" y="0"/>
            <a:ext cx="3885763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chart&#10;&#10;Description automatically generated">
            <a:extLst>
              <a:ext uri="{FF2B5EF4-FFF2-40B4-BE49-F238E27FC236}">
                <a16:creationId xmlns:a16="http://schemas.microsoft.com/office/drawing/2014/main" id="{D8B241ED-D339-AABC-081E-6B7511383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8" y="302359"/>
            <a:ext cx="4899122" cy="6253282"/>
          </a:xfrm>
        </p:spPr>
      </p:pic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D20F3E86-A1CC-CBFA-E984-E6541A591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36" y="302359"/>
            <a:ext cx="4940005" cy="62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FF20A-6EC2-18AB-0939-F376C2BF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1" r="17278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442B-460E-4F89-888A-9D105B7A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8307388" cy="61056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u="sng" dirty="0">
                <a:latin typeface="Calibri" panose="020F0502020204030204" pitchFamily="34" charset="0"/>
                <a:cs typeface="Arial" panose="020B0604020202020204" pitchFamily="34" charset="0"/>
              </a:rPr>
              <a:t>Trumpeter’s Perspective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Subdivision is the key!  Fast swing or bop subdivision = DIDDLE IDDLE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IDDLE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Arial" panose="020B0604020202020204" pitchFamily="34" charset="0"/>
              </a:rPr>
              <a:t>IDDLE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Think in 2 to help relax mind, lines are legato, sometimes completely slurred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Brighter tone, think of crispness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Short DAHT or DIT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Strive for contour in phrases that the horns can follow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Listening to drummer is paramount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Ride and hat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Lead players should be able to sing drum fills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7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1E69CA-E003-4078-9443-DC96952CA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02663" y="1419447"/>
            <a:ext cx="4689684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3A50E-0B28-1FC5-3244-4AEE3D2B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5120846" cy="552427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Tune #3</a:t>
            </a:r>
            <a:br>
              <a:rPr lang="en-US" sz="3200" b="1" u="sng" dirty="0"/>
            </a:br>
            <a:r>
              <a:rPr lang="en-US" sz="3200" b="1" dirty="0"/>
              <a:t>“Blue Carnaval” by Jamey Simmons</a:t>
            </a:r>
            <a:br>
              <a:rPr lang="en-US" sz="3200" b="1" i="1" dirty="0"/>
            </a:br>
            <a:endParaRPr lang="en-US" sz="3200" b="1" i="1" dirty="0"/>
          </a:p>
          <a:p>
            <a:r>
              <a:rPr lang="en-US" sz="3200" b="1" dirty="0"/>
              <a:t>Medium Fast Samba</a:t>
            </a:r>
          </a:p>
          <a:p>
            <a:endParaRPr lang="en-US" sz="3200" b="1" dirty="0"/>
          </a:p>
          <a:p>
            <a:r>
              <a:rPr lang="en-US" sz="3200" dirty="0">
                <a:hlinkClick r:id="rId3"/>
              </a:rPr>
              <a:t>https://www.jameysimmons.com/store/blue-carnaval</a:t>
            </a: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966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C8AEF0-AB57-40C5-B80A-326775ED8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127378"/>
            <a:ext cx="4367814" cy="6539751"/>
          </a:xfrm>
        </p:spPr>
      </p:pic>
      <p:pic>
        <p:nvPicPr>
          <p:cNvPr id="11" name="Content Placeholder 10" descr="Diagram, schematic&#10;&#10;Description automatically generated">
            <a:extLst>
              <a:ext uri="{FF2B5EF4-FFF2-40B4-BE49-F238E27FC236}">
                <a16:creationId xmlns:a16="http://schemas.microsoft.com/office/drawing/2014/main" id="{8E48987E-F2F8-8559-CCB5-AD2D466C84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51" y="1193649"/>
            <a:ext cx="5860592" cy="3893255"/>
          </a:xfrm>
        </p:spPr>
      </p:pic>
    </p:spTree>
    <p:extLst>
      <p:ext uri="{BB962C8B-B14F-4D97-AF65-F5344CB8AC3E}">
        <p14:creationId xmlns:p14="http://schemas.microsoft.com/office/powerpoint/2010/main" val="344193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442B-460E-4F89-888A-9D105B7A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69" y="0"/>
            <a:ext cx="85344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u="sng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Drummer’s Perspective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Brian Mueller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Understand that the basic groove (bossa nova) is a STYLE, not a PATTERN.  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 on independence between the hands and feet (playing the ”samba feet” pattern), and freedom with the cross-stick / snare drum pattern.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 able to get in and out of the groove after fills / figures.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 careful with balance here – the bass drum should be slightly under the ride cymbal, and the cross-stick / snare drum should be slightly above the ride dynamically.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Make sure the bass drum locks in and blends well with the bass.  Make sure the bass itself is also balancing well with the ensemble.</a:t>
            </a: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89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60E6DC9-BA2B-8A6C-0603-92AF9B507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5" y="94961"/>
            <a:ext cx="5654530" cy="6668078"/>
          </a:xfrm>
          <a:prstGeom prst="rect">
            <a:avLst/>
          </a:prstGeom>
        </p:spPr>
      </p:pic>
      <p:pic>
        <p:nvPicPr>
          <p:cNvPr id="6" name="Picture 5" descr="A picture containing antenna&#10;&#10;Description automatically generated">
            <a:extLst>
              <a:ext uri="{FF2B5EF4-FFF2-40B4-BE49-F238E27FC236}">
                <a16:creationId xmlns:a16="http://schemas.microsoft.com/office/drawing/2014/main" id="{3DBD77D1-E938-B908-D8F3-2A5A20E11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12" y="1613363"/>
            <a:ext cx="5570703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0D327-7109-C7C7-55E0-CC111695B266}"/>
              </a:ext>
            </a:extLst>
          </p:cNvPr>
          <p:cNvSpPr txBox="1"/>
          <p:nvPr/>
        </p:nvSpPr>
        <p:spPr>
          <a:xfrm>
            <a:off x="8673483" y="577049"/>
            <a:ext cx="3320249" cy="563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5F007-3336-2BAA-92FD-6D58AE15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099293" cy="563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u="sng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Trumpeter’s Perspective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Jamey Simmons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Subdivision = think “shaker”!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Most Brazilian music is light in nature – avoid the temptation to make short notes heavy. The groove and articulation makes the energy – not loudness!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Know the difference between your role as lead player and as a part of a unison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fast </a:t>
            </a:r>
            <a:r>
              <a:rPr lang="en-US" b="1" dirty="0" err="1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latin</a:t>
            </a: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styles horn players tend to rush “big 2s” and “big 4s”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lead players use a routine that encourages filling out sound in all registers, especially low and high registers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Again – think drum fills for short offbeat phrase endings</a:t>
            </a:r>
          </a:p>
          <a:p>
            <a:pPr marL="0" indent="0">
              <a:buNone/>
            </a:pPr>
            <a:endParaRPr lang="en-US" b="1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8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A9CF0-51F8-750A-DC8C-8973646142E3}"/>
              </a:ext>
            </a:extLst>
          </p:cNvPr>
          <p:cNvSpPr txBox="1"/>
          <p:nvPr/>
        </p:nvSpPr>
        <p:spPr>
          <a:xfrm>
            <a:off x="5135754" y="628617"/>
            <a:ext cx="6368858" cy="3028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Resources: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cap="all" dirty="0">
                <a:ln w="3175" cmpd="sng">
                  <a:noFill/>
                </a:ln>
                <a:latin typeface="+mj-lt"/>
                <a:ea typeface="+mj-ea"/>
                <a:cs typeface="+mj-cs"/>
                <a:hlinkClick r:id="rId2"/>
              </a:rPr>
              <a:t>https://www.jwpepper.com/Basie-Nestico-Lead-Trumpet-Book/5942511.item#.Y8DXUXbMJEZ</a:t>
            </a:r>
            <a:endParaRPr lang="en-US" sz="23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Basie-</a:t>
            </a:r>
            <a:r>
              <a:rPr lang="en-US" sz="23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Nestico</a:t>
            </a:r>
            <a:r>
              <a:rPr lang="en-US" sz="23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Lead Trumpet Book – Sonny Cohn, lead trumpeter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5CACCC-4B33-B8DA-FE09-F9CF97BF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3" y="807528"/>
            <a:ext cx="4004489" cy="4918265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5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23E1-0C51-406B-8F0B-712C27A8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-221942"/>
            <a:ext cx="9809194" cy="7217546"/>
          </a:xfrm>
        </p:spPr>
        <p:txBody>
          <a:bodyPr/>
          <a:lstStyle/>
          <a:p>
            <a:r>
              <a:rPr lang="en-US" sz="36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some </a:t>
            </a:r>
            <a:r>
              <a:rPr lang="en-US" sz="3600" b="1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guided listening </a:t>
            </a:r>
            <a:r>
              <a:rPr lang="en-US" sz="36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simple </a:t>
            </a:r>
            <a:r>
              <a:rPr lang="en-US" sz="3600" b="1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coaching and rehearsal</a:t>
            </a:r>
            <a:r>
              <a:rPr lang="en-US" sz="36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techniques</a:t>
            </a:r>
            <a:r>
              <a:rPr lang="en-US" sz="36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you can help your students improve </a:t>
            </a:r>
            <a:r>
              <a:rPr lang="en-US" sz="36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performance in the jazz style and make your big band sound better</a:t>
            </a:r>
            <a:r>
              <a:rPr lang="en-US" sz="36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</a:t>
            </a:r>
            <a:r>
              <a:rPr lang="en-US" sz="36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’ll take some time to “dive in” to recordings and also demonstrate these in a live setting.</a:t>
            </a:r>
            <a:endParaRPr lang="en-US" sz="32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3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A9CF0-51F8-750A-DC8C-8973646142E3}"/>
              </a:ext>
            </a:extLst>
          </p:cNvPr>
          <p:cNvSpPr txBox="1"/>
          <p:nvPr/>
        </p:nvSpPr>
        <p:spPr>
          <a:xfrm>
            <a:off x="461913" y="150828"/>
            <a:ext cx="11340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https://www.alfred.com/the-ultimate-drumset-reading-anthology/p/00-16933/</a:t>
            </a:r>
            <a:endParaRPr lang="en-US" dirty="0"/>
          </a:p>
          <a:p>
            <a:endParaRPr lang="en-US" dirty="0"/>
          </a:p>
          <a:p>
            <a:r>
              <a:rPr lang="en-US" dirty="0"/>
              <a:t>Steve Houghton: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CACCC-4B33-B8DA-FE09-F9CF97BF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461" y="2014572"/>
            <a:ext cx="8190236" cy="38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FA5E4-404D-4E8F-9EAF-FE759C73B2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A75029C-64B9-41D0-9540-75846D4B0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1D3F00-7AE6-01DD-E231-B32D7207AB39}"/>
              </a:ext>
            </a:extLst>
          </p:cNvPr>
          <p:cNvSpPr txBox="1"/>
          <p:nvPr/>
        </p:nvSpPr>
        <p:spPr>
          <a:xfrm>
            <a:off x="1366888" y="1348032"/>
            <a:ext cx="9200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Try a rehearsal with section leaders and rhythm section.</a:t>
            </a:r>
          </a:p>
        </p:txBody>
      </p:sp>
    </p:spTree>
    <p:extLst>
      <p:ext uri="{BB962C8B-B14F-4D97-AF65-F5344CB8AC3E}">
        <p14:creationId xmlns:p14="http://schemas.microsoft.com/office/powerpoint/2010/main" val="106633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2ADD245C-6100-B1A5-A7F7-AD5DD2239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0AE05-703B-644F-2020-F05C4ECFAF92}"/>
              </a:ext>
            </a:extLst>
          </p:cNvPr>
          <p:cNvSpPr txBox="1"/>
          <p:nvPr/>
        </p:nvSpPr>
        <p:spPr>
          <a:xfrm>
            <a:off x="684212" y="685800"/>
            <a:ext cx="9755716" cy="4873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Summary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Encourage your students to get out and hear live big band music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MTSU Jazz Ensemble 1    3/16/23, 7:30 p.m., Hinton Hall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MTSU Jazz Ensemble 2		3/20/23, 7:30 p.m., Hinton Hall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MTSU Illinois Jacquet Jazz Festival, ALL DAY April 1</a:t>
            </a:r>
            <a:r>
              <a:rPr lang="en-US" b="1" baseline="30000" dirty="0"/>
              <a:t>st</a:t>
            </a:r>
            <a:r>
              <a:rPr lang="en-US" b="1" dirty="0"/>
              <a:t>, 7:30 p.m.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Hear the Establishment Big Band, Nashville Jazz Orchestra, Ryan Middagh Jazz Orchestra, and others around the area.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8567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47BDF3-B995-795A-8009-445157C99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48" y="144495"/>
            <a:ext cx="5570703" cy="6569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18098-B046-ED93-7246-C74DB2DE6658}"/>
              </a:ext>
            </a:extLst>
          </p:cNvPr>
          <p:cNvSpPr txBox="1"/>
          <p:nvPr/>
        </p:nvSpPr>
        <p:spPr>
          <a:xfrm>
            <a:off x="207391" y="999241"/>
            <a:ext cx="2837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Ensemble and Individual Student Registration at 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https://www.mtsu.edu/music/jazzfest.php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3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8A7AF-14A8-376F-25FE-F35E8B08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5" y="0"/>
            <a:ext cx="48028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3F67B-33F8-D09B-E7CB-0ED2D84548E6}"/>
              </a:ext>
            </a:extLst>
          </p:cNvPr>
          <p:cNvSpPr txBox="1"/>
          <p:nvPr/>
        </p:nvSpPr>
        <p:spPr>
          <a:xfrm>
            <a:off x="6994689" y="1074655"/>
            <a:ext cx="4802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Adam Nussbaum, Guest Clinician/Headliner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Performed and recorded with Michael </a:t>
            </a:r>
            <a:r>
              <a:rPr lang="en-US" sz="2400" dirty="0" err="1">
                <a:solidFill>
                  <a:schemeClr val="bg1"/>
                </a:solidFill>
              </a:rPr>
              <a:t>Brecker</a:t>
            </a:r>
            <a:r>
              <a:rPr lang="en-US" sz="2400" dirty="0">
                <a:solidFill>
                  <a:schemeClr val="bg1"/>
                </a:solidFill>
              </a:rPr>
              <a:t>, James Moody, Kenny Wheeler, Gil Evans, Stan Getz, among others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http://adamnussbaum.net/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91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27B8C-260B-DA77-B728-7DB5C5925D7D}"/>
              </a:ext>
            </a:extLst>
          </p:cNvPr>
          <p:cNvSpPr txBox="1"/>
          <p:nvPr/>
        </p:nvSpPr>
        <p:spPr>
          <a:xfrm>
            <a:off x="684212" y="2499360"/>
            <a:ext cx="8386636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/>
              <a:t>Thank you very much for coming!  Please feel free to contact us with any questions.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/>
              <a:t>Jamey Simmons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hlinkClick r:id="rId2"/>
              </a:rPr>
              <a:t>James.Simmons@mtsu.edu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/>
              <a:t>615 898 2724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/>
              <a:t>Brian Mueller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hlinkClick r:id="rId3"/>
              </a:rPr>
              <a:t>Brian.Mueller@mtsu.edu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6066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C3025-CE2E-485E-ADAE-E622FB052A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16365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9119D-D719-4039-9348-D6AD915D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5754257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Guided Listening</a:t>
            </a:r>
          </a:p>
          <a:p>
            <a:endParaRPr lang="en-US" sz="1800" b="1" dirty="0"/>
          </a:p>
          <a:p>
            <a:r>
              <a:rPr lang="en-US" sz="1800" b="1" dirty="0"/>
              <a:t>Balance</a:t>
            </a:r>
          </a:p>
          <a:p>
            <a:r>
              <a:rPr lang="en-US" sz="1800" b="1" dirty="0"/>
              <a:t>Roles within the band</a:t>
            </a:r>
          </a:p>
          <a:p>
            <a:r>
              <a:rPr lang="en-US" sz="1800" b="1" dirty="0"/>
              <a:t>Style/Jazz Conception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478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3F5B91-505E-C27C-A16F-F350E068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90000"/>
              </a:lnSpc>
              <a:spcAft>
                <a:spcPts val="800"/>
              </a:spcAft>
            </a:pPr>
            <a:r>
              <a:rPr lang="en-US" sz="2500" b="1" u="sng" dirty="0"/>
              <a:t>Tune #1</a:t>
            </a:r>
            <a:br>
              <a:rPr lang="en-US" sz="2500" b="1" u="sng" dirty="0"/>
            </a:br>
            <a:r>
              <a:rPr lang="en-US" sz="2500" b="1" dirty="0"/>
              <a:t>“Hay Burner” from </a:t>
            </a:r>
            <a:r>
              <a:rPr lang="en-US" sz="2500" b="1" i="1" dirty="0"/>
              <a:t>Basie Straight Ahead</a:t>
            </a:r>
            <a:br>
              <a:rPr lang="en-US" sz="2500" b="1" i="1" dirty="0"/>
            </a:br>
            <a:endParaRPr lang="en-US" sz="2500" dirty="0"/>
          </a:p>
        </p:txBody>
      </p:sp>
      <p:pic>
        <p:nvPicPr>
          <p:cNvPr id="11" name="Picture Placeholder 10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54824904-C1E9-4ECB-B6FA-E07BCD745C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131C79-0F7E-9CE8-5645-070465002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buFont typeface="Wingdings 3" panose="05040102010807070707" pitchFamily="18" charset="2"/>
              <a:buChar char=""/>
            </a:pPr>
            <a:r>
              <a:rPr lang="en-US" b="1" dirty="0"/>
              <a:t>Recorded 1968, L.A. </a:t>
            </a:r>
          </a:p>
          <a:p>
            <a:pPr marL="0" marR="0" indent="0">
              <a:buFont typeface="Wingdings 3" panose="05040102010807070707" pitchFamily="18" charset="2"/>
              <a:buChar char=""/>
            </a:pPr>
            <a:r>
              <a:rPr lang="en-US" b="1" dirty="0"/>
              <a:t>All Sammy </a:t>
            </a:r>
            <a:r>
              <a:rPr lang="en-US" b="1" dirty="0" err="1"/>
              <a:t>Nestico</a:t>
            </a:r>
            <a:r>
              <a:rPr lang="en-US" b="1" dirty="0"/>
              <a:t> charts</a:t>
            </a:r>
          </a:p>
          <a:p>
            <a:pPr marL="0" marR="0" indent="0"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0" marR="0" indent="0">
              <a:buFont typeface="Wingdings 3" panose="05040102010807070707" pitchFamily="18" charset="2"/>
              <a:buChar char=""/>
            </a:pPr>
            <a:r>
              <a:rPr lang="en-US" b="1" dirty="0">
                <a:hlinkClick r:id="rId3"/>
              </a:rPr>
              <a:t>https://www.youtube.com/watch?v=OlBQIb-sODA</a:t>
            </a:r>
            <a:r>
              <a:rPr lang="en-US" b="1" dirty="0"/>
              <a:t> 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783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A9BE9C-BB63-ED04-95A6-71A47488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780" y="0"/>
            <a:ext cx="526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9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442B-460E-4F89-888A-9D105B7A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69" y="0"/>
            <a:ext cx="85344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u="sng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Drummer’s Perspective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Brian Mueller</a:t>
            </a:r>
            <a:endParaRPr lang="en-US" sz="2200" b="1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Resources can be found at: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000" b="1" dirty="0" err="1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brianmuellermusic.com</a:t>
            </a: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/clinic-</a:t>
            </a:r>
            <a:r>
              <a:rPr lang="en-US" sz="2000" b="1" dirty="0" err="1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handouts.html</a:t>
            </a:r>
            <a:endParaRPr lang="en-US" sz="2000" b="1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Locking in the Quarter Note between the ride and bass is paramount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Locking in really just means “consistency”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 confidence in your quarter note!  Sing the pulse while practicing.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‘skip beat’ (‘ands’) are de-emphasized in the ride part</a:t>
            </a:r>
          </a:p>
          <a:p>
            <a:pPr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Know the Chart, not the Part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notated groove is not always the correct groove – check out recordings to clarify the groove and style.</a:t>
            </a:r>
          </a:p>
          <a:p>
            <a:pPr lvl="1">
              <a:buFontTx/>
              <a:buChar char="-"/>
            </a:pPr>
            <a:r>
              <a:rPr lang="en-US" sz="20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There are often important figures not reflected in the drum part – write them in!  Be able to sing them!</a:t>
            </a:r>
          </a:p>
          <a:p>
            <a:pPr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Play clear set-ups that match the intensity of the figure they precede.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19CF7-06C1-D0C7-F7BB-1B26D3E7C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214009"/>
            <a:ext cx="3425806" cy="17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C69583A-58D6-C0F6-62FB-78AC3C3B5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22" y="0"/>
            <a:ext cx="5070817" cy="6885736"/>
          </a:xfrm>
        </p:spPr>
      </p:pic>
    </p:spTree>
    <p:extLst>
      <p:ext uri="{BB962C8B-B14F-4D97-AF65-F5344CB8AC3E}">
        <p14:creationId xmlns:p14="http://schemas.microsoft.com/office/powerpoint/2010/main" val="209647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442B-460E-4F89-888A-9D105B7A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69" y="1009650"/>
            <a:ext cx="8534400" cy="5848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u="sng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Trumpeter’s Perspective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Jamey Simmons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Subdivision is the key!  DO BAH DO BAH DO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“DAHT” concept and the Louis Armstrong articulation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Listening to drummer is paramount</a:t>
            </a:r>
          </a:p>
          <a:p>
            <a:pPr lvl="1"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Ride and hat</a:t>
            </a:r>
          </a:p>
          <a:p>
            <a:pPr lvl="1"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Lead players should be able to sing drum fills</a:t>
            </a:r>
          </a:p>
          <a:p>
            <a:pPr lvl="1"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Big 2s and 4s – WAIT = WEIGHT</a:t>
            </a:r>
          </a:p>
          <a:p>
            <a:pPr lvl="1">
              <a:buFontTx/>
              <a:buChar char="-"/>
            </a:pPr>
            <a:r>
              <a:rPr lang="en-US" sz="22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Trumpet section and rhythm section set-up must allow lead player to hear drums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Give long notes personality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Strive for contour in phrases that the rest of the horns can follow</a:t>
            </a:r>
          </a:p>
          <a:p>
            <a:pPr marL="0" indent="0">
              <a:buNone/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0D327-7109-C7C7-55E0-CC111695B266}"/>
              </a:ext>
            </a:extLst>
          </p:cNvPr>
          <p:cNvSpPr txBox="1"/>
          <p:nvPr/>
        </p:nvSpPr>
        <p:spPr>
          <a:xfrm>
            <a:off x="8673483" y="577049"/>
            <a:ext cx="3320249" cy="563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FF20A-6EC2-18AB-0939-F376C2BF8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70" y="1928674"/>
            <a:ext cx="2674561" cy="26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3F5B91-505E-C27C-A16F-F350E068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90000"/>
              </a:lnSpc>
              <a:spcAft>
                <a:spcPts val="800"/>
              </a:spcAft>
            </a:pPr>
            <a:r>
              <a:rPr lang="en-US" sz="2500" b="1" u="sng" dirty="0"/>
              <a:t>Tune #2</a:t>
            </a:r>
            <a:br>
              <a:rPr lang="en-US" sz="2500" b="1" u="sng"/>
            </a:br>
            <a:r>
              <a:rPr lang="en-US" sz="2500" b="1"/>
              <a:t>“MAGIC FLEA” </a:t>
            </a:r>
            <a:r>
              <a:rPr lang="en-US" sz="2500" b="1" dirty="0"/>
              <a:t>from </a:t>
            </a:r>
            <a:r>
              <a:rPr lang="en-US" sz="2500" b="1" i="1" dirty="0"/>
              <a:t>Basie Straight Ahead</a:t>
            </a:r>
            <a:br>
              <a:rPr lang="en-US" sz="2500" b="1" i="1" dirty="0"/>
            </a:br>
            <a:endParaRPr lang="en-US" sz="2500" dirty="0"/>
          </a:p>
        </p:txBody>
      </p:sp>
      <p:pic>
        <p:nvPicPr>
          <p:cNvPr id="11" name="Picture Placeholder 10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54824904-C1E9-4ECB-B6FA-E07BCD745C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131C79-0F7E-9CE8-5645-070465002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buFont typeface="Wingdings 3" panose="05040102010807070707" pitchFamily="18" charset="2"/>
              <a:buChar char=""/>
            </a:pPr>
            <a:r>
              <a:rPr lang="en-US" b="1" dirty="0"/>
              <a:t>Recorded 1968, L.A. </a:t>
            </a:r>
          </a:p>
          <a:p>
            <a:pPr marL="0" marR="0" indent="0">
              <a:buFont typeface="Wingdings 3" panose="05040102010807070707" pitchFamily="18" charset="2"/>
              <a:buChar char=""/>
            </a:pPr>
            <a:r>
              <a:rPr lang="en-US" b="1" dirty="0"/>
              <a:t>All Sammy </a:t>
            </a:r>
            <a:r>
              <a:rPr lang="en-US" b="1" dirty="0" err="1"/>
              <a:t>Nestico</a:t>
            </a:r>
            <a:r>
              <a:rPr lang="en-US" b="1" dirty="0"/>
              <a:t> charts</a:t>
            </a:r>
          </a:p>
          <a:p>
            <a:pPr marL="0" marR="0" indent="0">
              <a:buFont typeface="Wingdings 3" panose="05040102010807070707" pitchFamily="18" charset="2"/>
              <a:buChar char=""/>
            </a:pPr>
            <a:endParaRPr lang="en-US" b="1" dirty="0"/>
          </a:p>
          <a:p>
            <a:pPr marL="0" marR="0" indent="0">
              <a:buFont typeface="Wingdings 3" panose="05040102010807070707" pitchFamily="18" charset="2"/>
              <a:buChar char=""/>
            </a:pPr>
            <a:r>
              <a:rPr lang="en-US" b="1" dirty="0">
                <a:hlinkClick r:id="rId3"/>
              </a:rPr>
              <a:t>https://www.youtube.com/watch?v=ywZgCAhDtys</a:t>
            </a:r>
            <a:r>
              <a:rPr lang="en-US" b="1" dirty="0"/>
              <a:t> 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393688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1115</Words>
  <Application>Microsoft Office PowerPoint</Application>
  <PresentationFormat>Widescreen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3</vt:lpstr>
      <vt:lpstr>Slice</vt:lpstr>
      <vt:lpstr>Making it groove </vt:lpstr>
      <vt:lpstr>PowerPoint Presentation</vt:lpstr>
      <vt:lpstr>PowerPoint Presentation</vt:lpstr>
      <vt:lpstr>Tune #1 “Hay Burner” from Basie Straight Ahead </vt:lpstr>
      <vt:lpstr>PowerPoint Presentation</vt:lpstr>
      <vt:lpstr>PowerPoint Presentation</vt:lpstr>
      <vt:lpstr>PowerPoint Presentation</vt:lpstr>
      <vt:lpstr>PowerPoint Presentation</vt:lpstr>
      <vt:lpstr>Tune #2 “MAGIC FLEA” from Basie Straight Ahead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the Time</dc:title>
  <dc:creator>Owner</dc:creator>
  <cp:lastModifiedBy>James Simmons</cp:lastModifiedBy>
  <cp:revision>44</cp:revision>
  <dcterms:created xsi:type="dcterms:W3CDTF">2021-08-29T23:30:40Z</dcterms:created>
  <dcterms:modified xsi:type="dcterms:W3CDTF">2023-01-13T16:37:20Z</dcterms:modified>
</cp:coreProperties>
</file>