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7" r:id="rId8"/>
    <p:sldId id="269" r:id="rId9"/>
    <p:sldId id="262" r:id="rId10"/>
    <p:sldId id="263" r:id="rId11"/>
    <p:sldId id="264" r:id="rId12"/>
    <p:sldId id="265" r:id="rId13"/>
    <p:sldId id="266" r:id="rId14"/>
    <p:sldId id="268" r:id="rId15"/>
    <p:sldId id="293" r:id="rId16"/>
    <p:sldId id="271" r:id="rId17"/>
    <p:sldId id="294" r:id="rId18"/>
    <p:sldId id="275" r:id="rId19"/>
    <p:sldId id="273" r:id="rId20"/>
    <p:sldId id="276" r:id="rId21"/>
    <p:sldId id="277" r:id="rId22"/>
    <p:sldId id="292"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5"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7" autoAdjust="0"/>
    <p:restoredTop sz="94660" autoAdjust="0"/>
  </p:normalViewPr>
  <p:slideViewPr>
    <p:cSldViewPr snapToGrid="0">
      <p:cViewPr varScale="1">
        <p:scale>
          <a:sx n="62" d="100"/>
          <a:sy n="62" d="100"/>
        </p:scale>
        <p:origin x="-90" y="-852"/>
      </p:cViewPr>
      <p:guideLst>
        <p:guide orient="horz" pos="2160"/>
        <p:guide pos="3840"/>
      </p:guideLst>
    </p:cSldViewPr>
  </p:slideViewPr>
  <p:outlineViewPr>
    <p:cViewPr>
      <p:scale>
        <a:sx n="33" d="100"/>
        <a:sy n="33" d="100"/>
      </p:scale>
      <p:origin x="0" y="87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14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7E70E16-2F42-45DF-823A-1C12F1904348}"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64341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97428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28482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2682526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22385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1283449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150378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418718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367695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70E16-2F42-45DF-823A-1C12F190434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73679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70E16-2F42-45DF-823A-1C12F190434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305081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70E16-2F42-45DF-823A-1C12F1904348}"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414662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E70E16-2F42-45DF-823A-1C12F1904348}"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169440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70E16-2F42-45DF-823A-1C12F1904348}"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406454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70E16-2F42-45DF-823A-1C12F190434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404755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70E16-2F42-45DF-823A-1C12F190434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FABBD-E248-436B-976B-27F368CF9168}" type="slidenum">
              <a:rPr lang="en-US" smtClean="0"/>
              <a:t>‹#›</a:t>
            </a:fld>
            <a:endParaRPr lang="en-US"/>
          </a:p>
        </p:txBody>
      </p:sp>
    </p:spTree>
    <p:extLst>
      <p:ext uri="{BB962C8B-B14F-4D97-AF65-F5344CB8AC3E}">
        <p14:creationId xmlns:p14="http://schemas.microsoft.com/office/powerpoint/2010/main" val="327869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E70E16-2F42-45DF-823A-1C12F1904348}" type="datetimeFigureOut">
              <a:rPr lang="en-US" smtClean="0"/>
              <a:t>8/31/2021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FABBD-E248-436B-976B-27F368CF9168}" type="slidenum">
              <a:rPr lang="en-US" smtClean="0"/>
              <a:t>‹#›</a:t>
            </a:fld>
            <a:endParaRPr lang="en-US"/>
          </a:p>
        </p:txBody>
      </p:sp>
    </p:spTree>
    <p:extLst>
      <p:ext uri="{BB962C8B-B14F-4D97-AF65-F5344CB8AC3E}">
        <p14:creationId xmlns:p14="http://schemas.microsoft.com/office/powerpoint/2010/main" val="2371232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jameysimmon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jameysimmons.com/educationblo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jameysimmons.com/educationblo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jameysimmons.com/educationblo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jameysimmons.com/" TargetMode="External"/><Relationship Id="rId2" Type="http://schemas.openxmlformats.org/officeDocument/2006/relationships/hyperlink" Target="mailto:James.Simmons@mtsu.edu" TargetMode="External"/><Relationship Id="rId1" Type="http://schemas.openxmlformats.org/officeDocument/2006/relationships/slideLayout" Target="../slideLayouts/slideLayout7.xml"/><Relationship Id="rId4" Type="http://schemas.openxmlformats.org/officeDocument/2006/relationships/hyperlink" Target="https://www.jameysimmons.com/educationblo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C69DE-0F68-4F87-83DC-5605255BE075}"/>
              </a:ext>
            </a:extLst>
          </p:cNvPr>
          <p:cNvSpPr>
            <a:spLocks noGrp="1"/>
          </p:cNvSpPr>
          <p:nvPr>
            <p:ph type="ctrTitle"/>
          </p:nvPr>
        </p:nvSpPr>
        <p:spPr>
          <a:xfrm>
            <a:off x="684211" y="685799"/>
            <a:ext cx="11025435" cy="2971801"/>
          </a:xfrm>
        </p:spPr>
        <p:txBody>
          <a:bodyPr>
            <a:normAutofit/>
          </a:bodyPr>
          <a:lstStyle/>
          <a:p>
            <a:r>
              <a:rPr lang="en-US" sz="8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Taking the Time</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xmlns="" id="{E1F9EEFC-9DE3-4492-8F5C-A6EC943ABF03}"/>
              </a:ext>
            </a:extLst>
          </p:cNvPr>
          <p:cNvSpPr>
            <a:spLocks noGrp="1"/>
          </p:cNvSpPr>
          <p:nvPr>
            <p:ph type="subTitle" idx="1"/>
          </p:nvPr>
        </p:nvSpPr>
        <p:spPr>
          <a:xfrm>
            <a:off x="684212" y="3071675"/>
            <a:ext cx="6400800" cy="1899820"/>
          </a:xfrm>
        </p:spPr>
        <p:txBody>
          <a:bodyPr>
            <a:normAutofit/>
          </a:bodyPr>
          <a:lstStyle/>
          <a:p>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Teaching Improvisation to the Jazz Ensemble</a:t>
            </a:r>
            <a:endParaRPr lang="en-US" sz="4400" dirty="0"/>
          </a:p>
        </p:txBody>
      </p:sp>
      <p:sp>
        <p:nvSpPr>
          <p:cNvPr id="4" name="TextBox 3">
            <a:extLst>
              <a:ext uri="{FF2B5EF4-FFF2-40B4-BE49-F238E27FC236}">
                <a16:creationId xmlns:a16="http://schemas.microsoft.com/office/drawing/2014/main" xmlns="" id="{26D30CFA-F056-498C-999A-3CFC1817C26D}"/>
              </a:ext>
            </a:extLst>
          </p:cNvPr>
          <p:cNvSpPr txBox="1"/>
          <p:nvPr/>
        </p:nvSpPr>
        <p:spPr>
          <a:xfrm>
            <a:off x="754602" y="4793942"/>
            <a:ext cx="6330411" cy="1463606"/>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Jamey Simmons, Director of Jazz Studies, Middle Tennessee State University</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www.jameysimmons.com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xmlns="" id="{A5E2E1AF-3A8A-4D72-A3AE-858B01F4A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178" y="3657600"/>
            <a:ext cx="4737526" cy="3162299"/>
          </a:xfrm>
          <a:prstGeom prst="rect">
            <a:avLst/>
          </a:prstGeom>
        </p:spPr>
      </p:pic>
    </p:spTree>
    <p:extLst>
      <p:ext uri="{BB962C8B-B14F-4D97-AF65-F5344CB8AC3E}">
        <p14:creationId xmlns:p14="http://schemas.microsoft.com/office/powerpoint/2010/main" val="1126466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18F0D3-A85B-48CE-9930-1ABD18F4D33B}"/>
              </a:ext>
            </a:extLst>
          </p:cNvPr>
          <p:cNvSpPr>
            <a:spLocks noGrp="1"/>
          </p:cNvSpPr>
          <p:nvPr>
            <p:ph idx="1"/>
          </p:nvPr>
        </p:nvSpPr>
        <p:spPr>
          <a:xfrm>
            <a:off x="679621" y="98854"/>
            <a:ext cx="10960444" cy="2594920"/>
          </a:xfrm>
        </p:spPr>
        <p:txBody>
          <a:bodyPr>
            <a:normAutofit fontScale="92500" lnSpcReduction="10000"/>
          </a:bodyPr>
          <a:lstStyle/>
          <a:p>
            <a:pPr marL="457200" marR="0">
              <a:lnSpc>
                <a:spcPct val="107000"/>
              </a:lnSpc>
              <a:spcBef>
                <a:spcPts val="0"/>
              </a:spcBef>
              <a:spcAft>
                <a:spcPts val="800"/>
              </a:spcAft>
            </a:pPr>
            <a:r>
              <a:rPr lang="en-US" sz="1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400" b="1" u="sng"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Emphasis #3 Harmonic </a:t>
            </a:r>
            <a:r>
              <a:rPr lang="en-US" sz="5400" b="1" u="sng"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Solo Strategies </a:t>
            </a:r>
            <a:r>
              <a:rPr lang="en-US" sz="4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(from </a:t>
            </a:r>
            <a:r>
              <a:rPr lang="en-US" sz="4200" i="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The Jazz Theory Book</a:t>
            </a:r>
            <a:r>
              <a:rPr lang="en-US" sz="4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by Mark Levine, and </a:t>
            </a:r>
            <a:r>
              <a:rPr lang="en-US" sz="4200" i="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How to Improvise</a:t>
            </a:r>
            <a:r>
              <a:rPr lang="en-US" sz="4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by Hal Crook)</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912734"/>
            <a:ext cx="2998598" cy="380588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472" y="2990334"/>
            <a:ext cx="2721044" cy="3728281"/>
          </a:xfrm>
          <a:prstGeom prst="rect">
            <a:avLst/>
          </a:prstGeom>
        </p:spPr>
      </p:pic>
    </p:spTree>
    <p:extLst>
      <p:ext uri="{BB962C8B-B14F-4D97-AF65-F5344CB8AC3E}">
        <p14:creationId xmlns:p14="http://schemas.microsoft.com/office/powerpoint/2010/main" val="1249594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D32895-6E4C-4FD1-B455-A3E9EC507C6E}"/>
              </a:ext>
            </a:extLst>
          </p:cNvPr>
          <p:cNvSpPr>
            <a:spLocks noGrp="1"/>
          </p:cNvSpPr>
          <p:nvPr>
            <p:ph idx="1"/>
          </p:nvPr>
        </p:nvSpPr>
        <p:spPr>
          <a:xfrm>
            <a:off x="684212" y="685800"/>
            <a:ext cx="8534400" cy="5812654"/>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Repetition of phrases</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Repetition of rhythms and hemiola</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Laying back on time feel</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Sequencing phrases</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Going higher in tessitura</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Holding long notes</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Using the play/rest approach</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Tense harmonies resolving to stable harmonies (V – I)</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Manipulating note density (8ths and 16ths) to less dense (quarters, </a:t>
            </a:r>
            <a:r>
              <a:rPr lang="en-US" sz="2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halfs</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whole) and vice versa</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Moving from short phrases (one measure long) to medium (2 – 3 measures) to long phrases (4 – 8 measures)</a:t>
            </a:r>
          </a:p>
          <a:p>
            <a:endParaRPr lang="en-US" dirty="0"/>
          </a:p>
        </p:txBody>
      </p:sp>
    </p:spTree>
    <p:extLst>
      <p:ext uri="{BB962C8B-B14F-4D97-AF65-F5344CB8AC3E}">
        <p14:creationId xmlns:p14="http://schemas.microsoft.com/office/powerpoint/2010/main" val="1357249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EF81D0-68CC-4E95-8038-B71D7E68F0C4}"/>
              </a:ext>
            </a:extLst>
          </p:cNvPr>
          <p:cNvSpPr>
            <a:spLocks noGrp="1"/>
          </p:cNvSpPr>
          <p:nvPr>
            <p:ph idx="1"/>
          </p:nvPr>
        </p:nvSpPr>
        <p:spPr>
          <a:xfrm>
            <a:off x="684212" y="685800"/>
            <a:ext cx="10661450" cy="5501936"/>
          </a:xfrm>
        </p:spPr>
        <p:txBody>
          <a:bodyPr/>
          <a:lstStyle/>
          <a:p>
            <a:pPr marL="0" marR="0">
              <a:lnSpc>
                <a:spcPct val="107000"/>
              </a:lnSpc>
              <a:spcBef>
                <a:spcPts val="0"/>
              </a:spcBef>
              <a:spcAft>
                <a:spcPts val="800"/>
              </a:spcAft>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a:t>
            </a:r>
            <a:r>
              <a:rPr lang="en-US" sz="3200" i="1" u="sng"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Utilize Easy Jazz Language (may be used in group context!)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Digital patterns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Roots (memorize)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123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1235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87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875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8765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xmlns="" id="{B61E69CA-E003-4078-9443-DC96952CA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045" y="1694463"/>
            <a:ext cx="3448643" cy="4950471"/>
          </a:xfrm>
          <a:prstGeom prst="rect">
            <a:avLst/>
          </a:prstGeom>
        </p:spPr>
      </p:pic>
    </p:spTree>
    <p:extLst>
      <p:ext uri="{BB962C8B-B14F-4D97-AF65-F5344CB8AC3E}">
        <p14:creationId xmlns:p14="http://schemas.microsoft.com/office/powerpoint/2010/main" val="3299663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060DD7-441A-45DC-9857-B46256F87177}"/>
              </a:ext>
            </a:extLst>
          </p:cNvPr>
          <p:cNvSpPr txBox="1"/>
          <p:nvPr/>
        </p:nvSpPr>
        <p:spPr>
          <a:xfrm>
            <a:off x="1100831" y="932155"/>
            <a:ext cx="10218198" cy="480836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Guide tones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Have students build a guide tone map</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Find where 7s move to 3rds of next chord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Very easy to teach to the whole ensemble on simple blues forms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Students should start understanding basic ii – V – I “licks”.  See my website for a good beginning list.  </a:t>
            </a:r>
            <a:r>
              <a:rPr lang="en-US" sz="3600" u="sng" dirty="0">
                <a:solidFill>
                  <a:srgbClr val="0563C1"/>
                </a:solidFill>
                <a:effectLst/>
                <a:latin typeface="Calibri" panose="020F0502020204030204" pitchFamily="34" charset="0"/>
                <a:ea typeface="Times New Roman" panose="02020603050405020304" pitchFamily="18" charset="0"/>
                <a:cs typeface="Arial" panose="020B0604020202020204" pitchFamily="34" charset="0"/>
                <a:hlinkClick r:id="rId2"/>
              </a:rPr>
              <a:t>https://www.jameysimmons.com/</a:t>
            </a:r>
            <a:r>
              <a:rPr lang="en-U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educationblog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984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BEADB9-AF42-445B-A34E-AF5D5598915E}"/>
              </a:ext>
            </a:extLst>
          </p:cNvPr>
          <p:cNvSpPr>
            <a:spLocks noGrp="1"/>
          </p:cNvSpPr>
          <p:nvPr>
            <p:ph sz="half" idx="1"/>
          </p:nvPr>
        </p:nvSpPr>
        <p:spPr>
          <a:xfrm>
            <a:off x="497780" y="454981"/>
            <a:ext cx="4937655" cy="3615267"/>
          </a:xfrm>
        </p:spPr>
        <p:txBody>
          <a:bodyPr>
            <a:normAutofit/>
          </a:bodyPr>
          <a:lstStyle/>
          <a:p>
            <a:r>
              <a:rPr lang="en-US" sz="3600" dirty="0"/>
              <a:t>This is an example of a guide tone “map”</a:t>
            </a:r>
          </a:p>
        </p:txBody>
      </p:sp>
      <p:pic>
        <p:nvPicPr>
          <p:cNvPr id="5" name="Content Placeholder 4">
            <a:extLst>
              <a:ext uri="{FF2B5EF4-FFF2-40B4-BE49-F238E27FC236}">
                <a16:creationId xmlns:a16="http://schemas.microsoft.com/office/drawing/2014/main" xmlns="" id="{52958541-0F77-43D1-BBB9-CBCFA8B723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21006" y="524204"/>
            <a:ext cx="5751126" cy="5742729"/>
          </a:xfrm>
        </p:spPr>
      </p:pic>
    </p:spTree>
    <p:extLst>
      <p:ext uri="{BB962C8B-B14F-4D97-AF65-F5344CB8AC3E}">
        <p14:creationId xmlns:p14="http://schemas.microsoft.com/office/powerpoint/2010/main" val="3441935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E09CCB3F-DBCE-4964-9E34-8C5DE80EF4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Diagonal Corner Rectangle 24">
            <a:extLst>
              <a:ext uri="{FF2B5EF4-FFF2-40B4-BE49-F238E27FC236}">
                <a16:creationId xmlns:a16="http://schemas.microsoft.com/office/drawing/2014/main" xmlns="" id="{1DFF944F-74BA-483A-82C0-64E3AAF4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A2AB7CAE-5D8A-40A9-950D-5DB397CA24C8}"/>
              </a:ext>
            </a:extLst>
          </p:cNvPr>
          <p:cNvPicPr>
            <a:picLocks noChangeAspect="1"/>
          </p:cNvPicPr>
          <p:nvPr/>
        </p:nvPicPr>
        <p:blipFill rotWithShape="1">
          <a:blip r:embed="rId2">
            <a:extLst>
              <a:ext uri="{28A0092B-C50C-407E-A947-70E740481C1C}">
                <a14:useLocalDpi xmlns:a14="http://schemas.microsoft.com/office/drawing/2010/main" val="0"/>
              </a:ext>
            </a:extLst>
          </a:blip>
          <a:srcRect t="5529" r="-2" b="-2"/>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a:extLst>
              <a:ext uri="{FF2B5EF4-FFF2-40B4-BE49-F238E27FC236}">
                <a16:creationId xmlns:a16="http://schemas.microsoft.com/office/drawing/2014/main" xmlns="" id="{BC29119D-D719-4039-9348-D6AD915DA518}"/>
              </a:ext>
            </a:extLst>
          </p:cNvPr>
          <p:cNvSpPr>
            <a:spLocks noGrp="1"/>
          </p:cNvSpPr>
          <p:nvPr>
            <p:ph idx="1"/>
          </p:nvPr>
        </p:nvSpPr>
        <p:spPr>
          <a:xfrm>
            <a:off x="7532710" y="1822449"/>
            <a:ext cx="4046300" cy="3919716"/>
          </a:xfrm>
        </p:spPr>
        <p:txBody>
          <a:bodyPr anchor="t">
            <a:normAutofit/>
          </a:bodyPr>
          <a:lstStyle/>
          <a:p>
            <a:r>
              <a:rPr lang="en-US" sz="4400" b="1" dirty="0">
                <a:effectLst/>
                <a:latin typeface="Calibri" panose="020F0502020204030204" pitchFamily="34" charset="0"/>
                <a:ea typeface="Times New Roman" panose="02020603050405020304" pitchFamily="18" charset="0"/>
                <a:cs typeface="Arial" panose="020B0604020202020204" pitchFamily="34" charset="0"/>
              </a:rPr>
              <a:t>PART 2</a:t>
            </a:r>
          </a:p>
          <a:p>
            <a:r>
              <a:rPr lang="en-US" sz="4400" b="1" dirty="0">
                <a:latin typeface="Calibri" panose="020F0502020204030204" pitchFamily="34" charset="0"/>
                <a:ea typeface="Calibri" panose="020F0502020204030204" pitchFamily="34" charset="0"/>
                <a:cs typeface="Arial" panose="020B0604020202020204" pitchFamily="34" charset="0"/>
              </a:rPr>
              <a:t>Group Improvisation Techniques</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b="1" dirty="0"/>
          </a:p>
        </p:txBody>
      </p:sp>
      <p:grpSp>
        <p:nvGrpSpPr>
          <p:cNvPr id="28" name="Group 27">
            <a:extLst>
              <a:ext uri="{FF2B5EF4-FFF2-40B4-BE49-F238E27FC236}">
                <a16:creationId xmlns:a16="http://schemas.microsoft.com/office/drawing/2014/main" xmlns="" id="{A9733A91-F958-4629-801A-3F6F1E09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9" name="Straight Connector 28">
              <a:extLst>
                <a:ext uri="{FF2B5EF4-FFF2-40B4-BE49-F238E27FC236}">
                  <a16:creationId xmlns:a16="http://schemas.microsoft.com/office/drawing/2014/main" xmlns="" id="{F3812972-C68B-4C59-B3A7-4AF61E935D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CB3F3B7C-7909-4486-AA08-5C6B625C3A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00BD7DA8-741F-4296-9363-05EF915411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62068EFC-20FC-456F-839F-4BCFFCAA8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3251C60F-B911-433E-BF75-3BBEFD0538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32325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C6FBC8C-E11E-44FB-8A8D-6A19AB549F93}"/>
              </a:ext>
            </a:extLst>
          </p:cNvPr>
          <p:cNvSpPr txBox="1"/>
          <p:nvPr/>
        </p:nvSpPr>
        <p:spPr>
          <a:xfrm>
            <a:off x="710214" y="1118586"/>
            <a:ext cx="10085033" cy="5016758"/>
          </a:xfrm>
          <a:prstGeom prst="rect">
            <a:avLst/>
          </a:prstGeom>
          <a:noFill/>
        </p:spPr>
        <p:txBody>
          <a:bodyPr wrap="square" rtlCol="0">
            <a:spAutoFit/>
          </a:bodyPr>
          <a:lstStyle/>
          <a:p>
            <a:r>
              <a:rPr lang="en-US" sz="4800" b="1" u="sng"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Technique #1 - Scale</a:t>
            </a:r>
            <a:r>
              <a:rPr lang="en-US" sz="4800" b="1" u="sng"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arpeggio, and theory drills</a:t>
            </a:r>
            <a:r>
              <a:rPr lang="en-US" sz="48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a:t>
            </a:r>
            <a:endParaRPr lang="en-US" sz="3200" b="1" dirty="0">
              <a:solidFill>
                <a:srgbClr val="201F1E"/>
              </a:solidFill>
              <a:latin typeface="Calibri" panose="020F0502020204030204" pitchFamily="34" charset="0"/>
              <a:ea typeface="Times New Roman" panose="02020603050405020304" pitchFamily="18" charset="0"/>
              <a:cs typeface="Arial" panose="020B0604020202020204" pitchFamily="34" charset="0"/>
            </a:endParaRPr>
          </a:p>
          <a:p>
            <a:endParaRPr lang="en-US" sz="32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solidFill>
                  <a:srgbClr val="201F1E"/>
                </a:solidFill>
                <a:latin typeface="Calibri" panose="020F0502020204030204" pitchFamily="34" charset="0"/>
                <a:ea typeface="Times New Roman" panose="02020603050405020304" pitchFamily="18" charset="0"/>
                <a:cs typeface="Arial" panose="020B0604020202020204" pitchFamily="34" charset="0"/>
              </a:rPr>
              <a:t>Q</a:t>
            </a: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uick warm-ups that build skills over weeks, semesters, and years.  </a:t>
            </a:r>
          </a:p>
          <a:p>
            <a:endParaRPr lang="en-US" sz="3200" dirty="0">
              <a:solidFill>
                <a:srgbClr val="201F1E"/>
              </a:solidFill>
              <a:latin typeface="Calibri" panose="020F0502020204030204" pitchFamily="34" charset="0"/>
              <a:ea typeface="Times New Roman" panose="02020603050405020304" pitchFamily="18" charset="0"/>
              <a:cs typeface="Arial" panose="020B0604020202020204" pitchFamily="34" charset="0"/>
            </a:endParaRPr>
          </a:p>
          <a:p>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Please see </a:t>
            </a:r>
            <a:r>
              <a:rPr lang="en-US" sz="3200" u="sng" dirty="0">
                <a:solidFill>
                  <a:srgbClr val="0563C1"/>
                </a:solidFill>
                <a:effectLst/>
                <a:latin typeface="Calibri" panose="020F0502020204030204" pitchFamily="34" charset="0"/>
                <a:ea typeface="Times New Roman" panose="02020603050405020304" pitchFamily="18" charset="0"/>
                <a:cs typeface="Arial" panose="020B0604020202020204" pitchFamily="34" charset="0"/>
                <a:hlinkClick r:id="rId2"/>
              </a:rPr>
              <a:t>https://www.jameysimmons.com/</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educationblog</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a downloadable set of drills, score and parts, for jazz ensemble. </a:t>
            </a:r>
            <a:endParaRPr lang="en-US" sz="3200" dirty="0">
              <a:solidFill>
                <a:schemeClr val="bg1"/>
              </a:solidFill>
            </a:endParaRPr>
          </a:p>
        </p:txBody>
      </p:sp>
    </p:spTree>
    <p:extLst>
      <p:ext uri="{BB962C8B-B14F-4D97-AF65-F5344CB8AC3E}">
        <p14:creationId xmlns:p14="http://schemas.microsoft.com/office/powerpoint/2010/main" val="1022629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099" y="70968"/>
            <a:ext cx="8611802" cy="6716063"/>
          </a:xfrm>
          <a:prstGeom prst="rect">
            <a:avLst/>
          </a:prstGeom>
        </p:spPr>
      </p:pic>
    </p:spTree>
    <p:extLst>
      <p:ext uri="{BB962C8B-B14F-4D97-AF65-F5344CB8AC3E}">
        <p14:creationId xmlns:p14="http://schemas.microsoft.com/office/powerpoint/2010/main" val="250556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9A8535-D8E6-474D-AC51-918F311E1BAD}"/>
              </a:ext>
            </a:extLst>
          </p:cNvPr>
          <p:cNvSpPr txBox="1"/>
          <p:nvPr/>
        </p:nvSpPr>
        <p:spPr>
          <a:xfrm>
            <a:off x="790113" y="399495"/>
            <a:ext cx="10289219" cy="4008983"/>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Drummer plays fills and kicks the rhythms</a:t>
            </a:r>
          </a:p>
          <a:p>
            <a:pPr marR="0" lvl="0">
              <a:lnSpc>
                <a:spcPct val="107000"/>
              </a:lnSpc>
              <a:spcBef>
                <a:spcPts val="0"/>
              </a:spcBef>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Pianist can play chords in LH with scales in RH, or vice versa</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70C30A0B-1A80-480F-BCE3-ACC14A6F8A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4504" y="4072943"/>
            <a:ext cx="3290197" cy="2492093"/>
          </a:xfrm>
          <a:prstGeom prst="rect">
            <a:avLst/>
          </a:prstGeom>
        </p:spPr>
      </p:pic>
    </p:spTree>
    <p:extLst>
      <p:ext uri="{BB962C8B-B14F-4D97-AF65-F5344CB8AC3E}">
        <p14:creationId xmlns:p14="http://schemas.microsoft.com/office/powerpoint/2010/main" val="2728567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82340-AC85-43F3-BEEE-40F790729CE1}"/>
              </a:ext>
            </a:extLst>
          </p:cNvPr>
          <p:cNvSpPr txBox="1"/>
          <p:nvPr/>
        </p:nvSpPr>
        <p:spPr>
          <a:xfrm>
            <a:off x="818719" y="370134"/>
            <a:ext cx="10287246" cy="6649513"/>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Go through multiple key centers, using the circle of 5ths (counter-clockwise), with varied amounts of rest between each key center.</a:t>
            </a:r>
          </a:p>
          <a:p>
            <a:pPr marL="342900" marR="0" lvl="0" indent="-342900">
              <a:lnSpc>
                <a:spcPct val="107000"/>
              </a:lnSpc>
              <a:spcBef>
                <a:spcPts val="0"/>
              </a:spcBef>
              <a:spcAft>
                <a:spcPts val="0"/>
              </a:spcAft>
              <a:buFont typeface="Symbol" panose="05050102010706020507" pitchFamily="18" charset="2"/>
              <a:buChar char=""/>
            </a:pPr>
            <a:endPar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endParaRPr>
          </a:p>
          <a:p>
            <a:pPr marL="342900" indent="-342900">
              <a:lnSpc>
                <a:spcPct val="107000"/>
              </a:lnSpc>
              <a:buFont typeface="Symbol" panose="05050102010706020507" pitchFamily="18" charset="2"/>
              <a:buChar char=""/>
            </a:pPr>
            <a:r>
              <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Focus on keys/harmonies used in your repertoire, rote tune learning</a:t>
            </a:r>
          </a:p>
          <a:p>
            <a:pPr marR="0" lvl="0">
              <a:lnSpc>
                <a:spcPct val="107000"/>
              </a:lnSpc>
              <a:spcBef>
                <a:spcPts val="0"/>
              </a:spcBef>
              <a:spcAft>
                <a:spcPts val="0"/>
              </a:spcAft>
            </a:pPr>
            <a:endPar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endParaRPr>
          </a:p>
          <a:p>
            <a:pPr marL="342900" indent="-342900">
              <a:lnSpc>
                <a:spcPct val="107000"/>
              </a:lnSpc>
              <a:buFont typeface="Symbol" panose="05050102010706020507" pitchFamily="18" charset="2"/>
              <a:buChar char=""/>
            </a:pPr>
            <a:r>
              <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Try random key centers (see the root matrix, provided)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439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FE29310F-BF71-4555-9EAA-67D72AF4D4ED}"/>
              </a:ext>
            </a:extLst>
          </p:cNvPr>
          <p:cNvSpPr>
            <a:spLocks noGrp="1"/>
          </p:cNvSpPr>
          <p:nvPr>
            <p:ph idx="1"/>
          </p:nvPr>
        </p:nvSpPr>
        <p:spPr>
          <a:xfrm>
            <a:off x="684211" y="685800"/>
            <a:ext cx="9198697" cy="5013036"/>
          </a:xfrm>
        </p:spPr>
        <p:txBody>
          <a:bodyPr>
            <a:normAutofit/>
          </a:bodyPr>
          <a:lstStyle/>
          <a:p>
            <a:r>
              <a:rPr lang="en-US" sz="3200" dirty="0">
                <a:solidFill>
                  <a:schemeClr val="tx1"/>
                </a:solidFill>
                <a:latin typeface="Calibri" panose="020F0502020204030204" pitchFamily="34" charset="0"/>
                <a:ea typeface="Times New Roman" panose="02020603050405020304" pitchFamily="18" charset="0"/>
                <a:cs typeface="Arial" panose="020B0604020202020204" pitchFamily="34" charset="0"/>
              </a:rPr>
              <a:t>C</a:t>
            </a:r>
            <a:r>
              <a:rPr lang="en-US" sz="3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hallenges teaching improvisation in a large ensemble setting:</a:t>
            </a:r>
          </a:p>
          <a:p>
            <a:pPr lvl="1"/>
            <a:r>
              <a:rPr lang="en-US" sz="3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Size of ensemble</a:t>
            </a:r>
          </a:p>
          <a:p>
            <a:pPr lvl="1"/>
            <a:r>
              <a:rPr lang="en-US" sz="3200" dirty="0">
                <a:solidFill>
                  <a:schemeClr val="tx1"/>
                </a:solidFill>
                <a:latin typeface="Calibri" panose="020F0502020204030204" pitchFamily="34" charset="0"/>
                <a:ea typeface="Times New Roman" panose="02020603050405020304" pitchFamily="18" charset="0"/>
                <a:cs typeface="Arial" panose="020B0604020202020204" pitchFamily="34" charset="0"/>
              </a:rPr>
              <a:t>Disparity of ability level</a:t>
            </a:r>
          </a:p>
          <a:p>
            <a:pPr lvl="1"/>
            <a:r>
              <a:rPr lang="en-US" sz="3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Disparity of theory knowle</a:t>
            </a:r>
            <a:r>
              <a:rPr lang="en-US" sz="3200" dirty="0">
                <a:solidFill>
                  <a:schemeClr val="tx1"/>
                </a:solidFill>
                <a:latin typeface="Calibri" panose="020F0502020204030204" pitchFamily="34" charset="0"/>
                <a:ea typeface="Times New Roman" panose="02020603050405020304" pitchFamily="18" charset="0"/>
                <a:cs typeface="Arial" panose="020B0604020202020204" pitchFamily="34" charset="0"/>
              </a:rPr>
              <a:t>dge</a:t>
            </a:r>
          </a:p>
          <a:p>
            <a:pPr lvl="1"/>
            <a:r>
              <a:rPr lang="en-US" sz="3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Repertoire geared toward written arrangements and compositions</a:t>
            </a:r>
          </a:p>
          <a:p>
            <a:endParaRPr lang="en-US" sz="3200" dirty="0">
              <a:solidFill>
                <a:schemeClr val="tx1"/>
              </a:solidFill>
            </a:endParaRPr>
          </a:p>
        </p:txBody>
      </p:sp>
    </p:spTree>
    <p:extLst>
      <p:ext uri="{BB962C8B-B14F-4D97-AF65-F5344CB8AC3E}">
        <p14:creationId xmlns:p14="http://schemas.microsoft.com/office/powerpoint/2010/main" val="1050593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1BF628-6DFF-4D6A-BFCE-6A23FB740373}"/>
              </a:ext>
            </a:extLst>
          </p:cNvPr>
          <p:cNvSpPr txBox="1"/>
          <p:nvPr/>
        </p:nvSpPr>
        <p:spPr>
          <a:xfrm>
            <a:off x="967665" y="594804"/>
            <a:ext cx="8149701" cy="5490414"/>
          </a:xfrm>
          <a:prstGeom prst="rect">
            <a:avLst/>
          </a:prstGeom>
          <a:noFill/>
        </p:spPr>
        <p:txBody>
          <a:bodyPr wrap="square">
            <a:spAutoFit/>
          </a:bodyPr>
          <a:lstStyle/>
          <a:p>
            <a:pPr marL="0" marR="0">
              <a:lnSpc>
                <a:spcPct val="107000"/>
              </a:lnSpc>
              <a:spcBef>
                <a:spcPts val="0"/>
              </a:spcBef>
              <a:spcAft>
                <a:spcPts val="800"/>
              </a:spcAft>
            </a:pPr>
            <a:r>
              <a:rPr lang="en-US" sz="5400" b="1" u="sng"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Technique #2 - </a:t>
            </a:r>
            <a:r>
              <a:rPr lang="en-US" sz="5400" b="1" u="sng" dirty="0" err="1"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Y’all</a:t>
            </a:r>
            <a:r>
              <a:rPr lang="en-US" sz="5400" b="1" u="sng"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a:t>
            </a:r>
            <a:r>
              <a:rPr lang="en-US" sz="5400" b="1" u="sng" dirty="0" smtClean="0">
                <a:solidFill>
                  <a:srgbClr val="201F1E"/>
                </a:solidFill>
                <a:latin typeface="Calibri" panose="020F0502020204030204" pitchFamily="34" charset="0"/>
                <a:ea typeface="Times New Roman" panose="02020603050405020304" pitchFamily="18" charset="0"/>
                <a:cs typeface="Arial" panose="020B0604020202020204" pitchFamily="34" charset="0"/>
              </a:rPr>
              <a:t>P</a:t>
            </a:r>
            <a:r>
              <a:rPr lang="en-US" sz="5400" b="1" u="sng"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lay</a:t>
            </a:r>
            <a:endParaRPr lang="en-US" sz="5400" b="1" dirty="0">
              <a:solidFill>
                <a:srgbClr val="201F1E"/>
              </a:solidFill>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5400"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Everyone </a:t>
            </a:r>
            <a:r>
              <a:rPr lang="en-US" sz="54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improvises at once with a specific goal in mind. Walk around the room, assessing and offering suggestions.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157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9383CB-E97E-48E7-A8DD-2CF5BAD6C4CC}"/>
              </a:ext>
            </a:extLst>
          </p:cNvPr>
          <p:cNvSpPr txBox="1"/>
          <p:nvPr/>
        </p:nvSpPr>
        <p:spPr>
          <a:xfrm>
            <a:off x="603681" y="284086"/>
            <a:ext cx="10848513" cy="5348324"/>
          </a:xfrm>
          <a:prstGeom prst="rect">
            <a:avLst/>
          </a:prstGeom>
          <a:noFill/>
        </p:spPr>
        <p:txBody>
          <a:bodyPr wrap="square">
            <a:spAutoFit/>
          </a:bodyPr>
          <a:lstStyle/>
          <a:p>
            <a:pPr marL="0" marR="0">
              <a:lnSpc>
                <a:spcPct val="107000"/>
              </a:lnSpc>
              <a:spcBef>
                <a:spcPts val="0"/>
              </a:spcBef>
              <a:spcAft>
                <a:spcPts val="800"/>
              </a:spcAft>
            </a:pPr>
            <a:endPar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Goals may be: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Students should </a:t>
            </a:r>
            <a:r>
              <a:rPr lang="en-US" sz="28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derive an original melody </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with a groove in the drums, or rhythm section vamp.  Those comfortable enough to share should share with the ensemble.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Students become </a:t>
            </a:r>
            <a:r>
              <a:rPr lang="en-US" sz="28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comfortable</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with scales, arpeggios, rhythms, progressions, melodies.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Students can rehearse with each other.</a:t>
            </a:r>
          </a:p>
          <a:p>
            <a:pPr marL="342900" indent="-342900">
              <a:lnSpc>
                <a:spcPct val="107000"/>
              </a:lnSpc>
              <a:buFont typeface="Symbol" panose="05050102010706020507" pitchFamily="18" charset="2"/>
              <a:buChar char=""/>
            </a:pPr>
            <a:r>
              <a:rPr lang="en-US" sz="28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“Loop” a chord sequence, </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parts of improvisational form to “jam” 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Let students go long enough to meet goals, short enough to </a:t>
            </a:r>
            <a:r>
              <a:rPr lang="en-US" sz="28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keep rehearsal flow going</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Think :30 to 1 ½ minutes.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7572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37" y="1754659"/>
            <a:ext cx="10709811" cy="4300152"/>
          </a:xfrm>
          <a:prstGeom prst="rect">
            <a:avLst/>
          </a:prstGeom>
        </p:spPr>
      </p:pic>
      <p:sp>
        <p:nvSpPr>
          <p:cNvPr id="4" name="TextBox 3"/>
          <p:cNvSpPr txBox="1"/>
          <p:nvPr/>
        </p:nvSpPr>
        <p:spPr>
          <a:xfrm>
            <a:off x="725937" y="729049"/>
            <a:ext cx="5900974" cy="369332"/>
          </a:xfrm>
          <a:prstGeom prst="rect">
            <a:avLst/>
          </a:prstGeom>
          <a:noFill/>
        </p:spPr>
        <p:txBody>
          <a:bodyPr wrap="none" rtlCol="0">
            <a:spAutoFit/>
          </a:bodyPr>
          <a:lstStyle/>
          <a:p>
            <a:r>
              <a:rPr lang="en-US" dirty="0" smtClean="0"/>
              <a:t>Harmonies to “Song for My Father” by Horace Silver</a:t>
            </a:r>
            <a:endParaRPr lang="en-US" dirty="0"/>
          </a:p>
        </p:txBody>
      </p:sp>
    </p:spTree>
    <p:extLst>
      <p:ext uri="{BB962C8B-B14F-4D97-AF65-F5344CB8AC3E}">
        <p14:creationId xmlns:p14="http://schemas.microsoft.com/office/powerpoint/2010/main" val="2971990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DD49321-3EB3-452D-8992-6E0A55A9CAB2}"/>
              </a:ext>
            </a:extLst>
          </p:cNvPr>
          <p:cNvSpPr txBox="1"/>
          <p:nvPr/>
        </p:nvSpPr>
        <p:spPr>
          <a:xfrm>
            <a:off x="2281561" y="2521258"/>
            <a:ext cx="6880194" cy="1509196"/>
          </a:xfrm>
          <a:prstGeom prst="rect">
            <a:avLst/>
          </a:prstGeom>
          <a:noFill/>
        </p:spPr>
        <p:txBody>
          <a:bodyPr wrap="square">
            <a:spAutoFit/>
          </a:bodyPr>
          <a:lstStyle/>
          <a:p>
            <a:pPr marR="0" lvl="0">
              <a:lnSpc>
                <a:spcPct val="107000"/>
              </a:lnSpc>
              <a:spcBef>
                <a:spcPts val="0"/>
              </a:spcBef>
              <a:spcAft>
                <a:spcPts val="800"/>
              </a:spcAft>
            </a:pPr>
            <a:r>
              <a:rPr lang="en-US" sz="44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It will sound like a mess!  Embrace it!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8873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7A675F33-98AF-4B83-A3BB-0780A23145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B1FA5E4-404D-4E8F-9EAF-FE759C73B2B9}"/>
              </a:ext>
            </a:extLst>
          </p:cNvPr>
          <p:cNvPicPr>
            <a:picLocks noChangeAspect="1"/>
          </p:cNvPicPr>
          <p:nvPr/>
        </p:nvPicPr>
        <p:blipFill rotWithShape="1">
          <a:blip r:embed="rId2" cstate="print">
            <a:alphaModFix amt="25000"/>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3" name="TextBox 2">
            <a:extLst>
              <a:ext uri="{FF2B5EF4-FFF2-40B4-BE49-F238E27FC236}">
                <a16:creationId xmlns:a16="http://schemas.microsoft.com/office/drawing/2014/main" xmlns="" id="{30A83AD4-A785-4C07-99F6-978C4236C5D7}"/>
              </a:ext>
            </a:extLst>
          </p:cNvPr>
          <p:cNvSpPr txBox="1"/>
          <p:nvPr/>
        </p:nvSpPr>
        <p:spPr>
          <a:xfrm>
            <a:off x="684212" y="685799"/>
            <a:ext cx="8001000" cy="2971801"/>
          </a:xfrm>
          <a:prstGeom prst="rect">
            <a:avLst/>
          </a:prstGeom>
        </p:spPr>
        <p:txBody>
          <a:bodyPr vert="horz" lIns="91440" tIns="45720" rIns="91440" bIns="45720" rtlCol="0" anchor="b">
            <a:normAutofit fontScale="92500" lnSpcReduction="10000"/>
          </a:bodyPr>
          <a:lstStyle/>
          <a:p>
            <a:pPr marL="0" marR="0">
              <a:spcBef>
                <a:spcPct val="0"/>
              </a:spcBef>
              <a:spcAft>
                <a:spcPts val="800"/>
              </a:spcAft>
            </a:pPr>
            <a:r>
              <a:rPr lang="en-US" sz="4800" b="1" u="sng" cap="all" dirty="0" smtClean="0">
                <a:ln w="3175" cmpd="sng">
                  <a:noFill/>
                </a:ln>
                <a:latin typeface="+mj-lt"/>
                <a:ea typeface="+mj-ea"/>
                <a:cs typeface="+mj-cs"/>
              </a:rPr>
              <a:t>Technique #3 </a:t>
            </a:r>
          </a:p>
          <a:p>
            <a:pPr marL="0" marR="0">
              <a:spcBef>
                <a:spcPct val="0"/>
              </a:spcBef>
              <a:spcAft>
                <a:spcPts val="800"/>
              </a:spcAft>
            </a:pPr>
            <a:r>
              <a:rPr lang="en-US" sz="4800" b="1" u="sng" cap="all" dirty="0" smtClean="0">
                <a:ln w="3175" cmpd="sng">
                  <a:noFill/>
                </a:ln>
                <a:latin typeface="+mj-lt"/>
                <a:ea typeface="+mj-ea"/>
                <a:cs typeface="+mj-cs"/>
              </a:rPr>
              <a:t>Call </a:t>
            </a:r>
            <a:r>
              <a:rPr lang="en-US" sz="4800" b="1" u="sng" cap="all" dirty="0">
                <a:ln w="3175" cmpd="sng">
                  <a:noFill/>
                </a:ln>
                <a:latin typeface="+mj-lt"/>
                <a:ea typeface="+mj-ea"/>
                <a:cs typeface="+mj-cs"/>
              </a:rPr>
              <a:t>and Response</a:t>
            </a:r>
            <a:r>
              <a:rPr lang="en-US" sz="4800" b="1" cap="all" dirty="0">
                <a:ln w="3175" cmpd="sng">
                  <a:noFill/>
                </a:ln>
                <a:latin typeface="+mj-lt"/>
                <a:ea typeface="+mj-ea"/>
                <a:cs typeface="+mj-cs"/>
              </a:rPr>
              <a:t> </a:t>
            </a:r>
          </a:p>
          <a:p>
            <a:pPr marL="0" marR="0">
              <a:spcBef>
                <a:spcPct val="0"/>
              </a:spcBef>
              <a:spcAft>
                <a:spcPts val="800"/>
              </a:spcAft>
            </a:pPr>
            <a:r>
              <a:rPr lang="en-US" sz="4800" cap="all" dirty="0">
                <a:ln w="3175" cmpd="sng">
                  <a:noFill/>
                </a:ln>
                <a:latin typeface="+mj-lt"/>
                <a:ea typeface="+mj-ea"/>
                <a:cs typeface="+mj-cs"/>
              </a:rPr>
              <a:t>- the purest form of jazz education.  </a:t>
            </a:r>
          </a:p>
          <a:p>
            <a:pPr marL="742950" marR="0" lvl="1" indent="-285750">
              <a:spcBef>
                <a:spcPct val="0"/>
              </a:spcBef>
              <a:spcAft>
                <a:spcPts val="800"/>
              </a:spcAft>
            </a:pPr>
            <a:endParaRPr lang="en-US" sz="4800" cap="all" dirty="0">
              <a:ln w="3175" cmpd="sng">
                <a:noFill/>
              </a:ln>
              <a:latin typeface="+mj-lt"/>
              <a:ea typeface="+mj-ea"/>
              <a:cs typeface="+mj-cs"/>
            </a:endParaRPr>
          </a:p>
        </p:txBody>
      </p:sp>
      <p:grpSp>
        <p:nvGrpSpPr>
          <p:cNvPr id="21" name="Group 20">
            <a:extLst>
              <a:ext uri="{FF2B5EF4-FFF2-40B4-BE49-F238E27FC236}">
                <a16:creationId xmlns:a16="http://schemas.microsoft.com/office/drawing/2014/main" xmlns="" id="{EA75029C-64B9-41D0-9540-75846D4B04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08170" y="9144"/>
            <a:ext cx="6080656" cy="6163733"/>
            <a:chOff x="6108170" y="8467"/>
            <a:chExt cx="6080656" cy="6163733"/>
          </a:xfrm>
        </p:grpSpPr>
        <p:cxnSp>
          <p:nvCxnSpPr>
            <p:cNvPr id="22" name="Straight Connector 21">
              <a:extLst>
                <a:ext uri="{FF2B5EF4-FFF2-40B4-BE49-F238E27FC236}">
                  <a16:creationId xmlns:a16="http://schemas.microsoft.com/office/drawing/2014/main" xmlns="" id="{4AF6B07A-A0CD-4593-B501-E1D50968C7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E1C2E537-D046-43E9-B78A-8D770E4C0F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CF1ED42C-32AB-4AA5-B9D5-2ADF552B03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62B69715-83DD-4F53-8564-D95D5D238D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25BC2EBE-B4C1-42F9-9914-0F430C0600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66332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78C1AB-9A09-4582-980F-B84F30B2757B}"/>
              </a:ext>
            </a:extLst>
          </p:cNvPr>
          <p:cNvSpPr txBox="1"/>
          <p:nvPr/>
        </p:nvSpPr>
        <p:spPr>
          <a:xfrm>
            <a:off x="1686757" y="1634509"/>
            <a:ext cx="7474998" cy="2068259"/>
          </a:xfrm>
          <a:prstGeom prst="rect">
            <a:avLst/>
          </a:prstGeom>
          <a:noFill/>
        </p:spPr>
        <p:txBody>
          <a:bodyPr wrap="square">
            <a:spAutoFit/>
          </a:bodyPr>
          <a:lstStyle/>
          <a:p>
            <a:pPr marL="0" marR="0">
              <a:lnSpc>
                <a:spcPct val="107000"/>
              </a:lnSpc>
              <a:spcBef>
                <a:spcPts val="0"/>
              </a:spcBef>
              <a:spcAft>
                <a:spcPts val="800"/>
              </a:spcAft>
            </a:pPr>
            <a:r>
              <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There are infinite </a:t>
            </a:r>
            <a:r>
              <a:rPr lang="en-US" sz="4000"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methods </a:t>
            </a:r>
            <a:r>
              <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of using call and response.  The following are the ones that I use the most:</a:t>
            </a:r>
            <a:endParaRPr lang="en-US" dirty="0"/>
          </a:p>
        </p:txBody>
      </p:sp>
    </p:spTree>
    <p:extLst>
      <p:ext uri="{BB962C8B-B14F-4D97-AF65-F5344CB8AC3E}">
        <p14:creationId xmlns:p14="http://schemas.microsoft.com/office/powerpoint/2010/main" val="2777015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6FA92C-E602-4E1A-9B62-584FC6172771}"/>
              </a:ext>
            </a:extLst>
          </p:cNvPr>
          <p:cNvSpPr txBox="1"/>
          <p:nvPr/>
        </p:nvSpPr>
        <p:spPr>
          <a:xfrm>
            <a:off x="1091952" y="2343706"/>
            <a:ext cx="9561252" cy="2703689"/>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Catch my pitch</a:t>
            </a:r>
            <a:r>
              <a:rPr lang="en-US" sz="32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 the ensemble plays pitches back to the instructor, students self-diagnose</a:t>
            </a:r>
          </a:p>
          <a:p>
            <a:pPr marL="342900" marR="0" lvl="0" indent="-342900">
              <a:lnSpc>
                <a:spcPct val="107000"/>
              </a:lnSpc>
              <a:spcBef>
                <a:spcPts val="0"/>
              </a:spcBef>
              <a:spcAft>
                <a:spcPts val="0"/>
              </a:spcAft>
              <a:buFont typeface="Symbol" panose="05050102010706020507" pitchFamily="18" charset="2"/>
              <a:buChar char=""/>
            </a:pPr>
            <a:r>
              <a:rPr lang="en-US" sz="3200" dirty="0">
                <a:solidFill>
                  <a:srgbClr val="201F1E"/>
                </a:solidFill>
                <a:latin typeface="Calibri" panose="020F0502020204030204" pitchFamily="34" charset="0"/>
                <a:ea typeface="Calibri" panose="020F0502020204030204" pitchFamily="34" charset="0"/>
                <a:cs typeface="Arial" panose="020B0604020202020204" pitchFamily="34" charset="0"/>
              </a:rPr>
              <a:t>- start simple, slow</a:t>
            </a:r>
          </a:p>
          <a:p>
            <a:pPr marL="342900" marR="0" lvl="0" indent="-342900">
              <a:lnSpc>
                <a:spcPct val="107000"/>
              </a:lnSpc>
              <a:spcBef>
                <a:spcPts val="0"/>
              </a:spcBef>
              <a:spcAft>
                <a:spcPts val="0"/>
              </a:spcAft>
              <a:buFont typeface="Symbol" panose="05050102010706020507" pitchFamily="18" charset="2"/>
              <a:buChar char=""/>
            </a:pPr>
            <a:r>
              <a:rPr lang="en-US" sz="3200" dirty="0">
                <a:solidFill>
                  <a:srgbClr val="201F1E"/>
                </a:solidFill>
                <a:latin typeface="Calibri" panose="020F0502020204030204" pitchFamily="34" charset="0"/>
                <a:ea typeface="Calibri" panose="020F0502020204030204" pitchFamily="34" charset="0"/>
                <a:cs typeface="Arial" panose="020B0604020202020204" pitchFamily="34" charset="0"/>
              </a:rPr>
              <a:t>- pick up pace</a:t>
            </a:r>
          </a:p>
          <a:p>
            <a:pPr marL="342900" marR="0" lvl="0" indent="-342900">
              <a:lnSpc>
                <a:spcPct val="107000"/>
              </a:lnSpc>
              <a:spcBef>
                <a:spcPts val="0"/>
              </a:spcBef>
              <a:spcAft>
                <a:spcPts val="0"/>
              </a:spcAft>
              <a:buFont typeface="Symbol" panose="05050102010706020507" pitchFamily="18" charset="2"/>
              <a:buChar char=""/>
            </a:pPr>
            <a:r>
              <a:rPr lang="en-US" sz="32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 can be used as long tones for winds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9296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58B6617-6B17-47FE-9739-28BA33DCE2A8}"/>
              </a:ext>
            </a:extLst>
          </p:cNvPr>
          <p:cNvSpPr txBox="1"/>
          <p:nvPr/>
        </p:nvSpPr>
        <p:spPr>
          <a:xfrm>
            <a:off x="1020932" y="2539013"/>
            <a:ext cx="10120544" cy="1454949"/>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Catch my rhythm</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 call and response of rhythms, articulations, and jazz effects using one pitch.   For a suggested rhythm sheet, see </a:t>
            </a:r>
            <a:r>
              <a:rPr lang="en-US" sz="2800" u="sng" dirty="0">
                <a:solidFill>
                  <a:srgbClr val="0563C1"/>
                </a:solidFill>
                <a:effectLst/>
                <a:latin typeface="Calibri" panose="020F0502020204030204" pitchFamily="34" charset="0"/>
                <a:ea typeface="Times New Roman" panose="02020603050405020304" pitchFamily="18" charset="0"/>
                <a:cs typeface="Arial" panose="020B0604020202020204" pitchFamily="34" charset="0"/>
                <a:hlinkClick r:id="rId2"/>
              </a:rPr>
              <a:t>https://www.jameysimmons.com/</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educationblog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108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59716DF-BEE4-46A5-A802-1DB3EBB210B6}"/>
              </a:ext>
            </a:extLst>
          </p:cNvPr>
          <p:cNvSpPr txBox="1"/>
          <p:nvPr/>
        </p:nvSpPr>
        <p:spPr>
          <a:xfrm>
            <a:off x="734646" y="2560320"/>
            <a:ext cx="10824308" cy="1915974"/>
          </a:xfrm>
          <a:prstGeom prst="rect">
            <a:avLst/>
          </a:prstGeom>
          <a:noFill/>
        </p:spPr>
        <p:txBody>
          <a:bodyPr wrap="square" rtlCol="0" anchor="ctr">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chemeClr val="accent1"/>
                </a:solidFill>
                <a:effectLst/>
                <a:latin typeface="Calibri" panose="020F0502020204030204" pitchFamily="34" charset="0"/>
                <a:ea typeface="Times New Roman" panose="02020603050405020304" pitchFamily="18" charset="0"/>
                <a:cs typeface="Arial" panose="020B0604020202020204" pitchFamily="34" charset="0"/>
              </a:rPr>
              <a:t>Catch the melody</a:t>
            </a:r>
            <a:r>
              <a:rPr lang="en-US" sz="2800" dirty="0">
                <a:solidFill>
                  <a:schemeClr val="accent1"/>
                </a:solidFill>
                <a:effectLst/>
                <a:latin typeface="Calibri" panose="020F0502020204030204" pitchFamily="34" charset="0"/>
                <a:ea typeface="Times New Roman" panose="02020603050405020304" pitchFamily="18" charset="0"/>
                <a:cs typeface="Arial" panose="020B0604020202020204" pitchFamily="34" charset="0"/>
              </a:rPr>
              <a:t> – the ensemble plays back melodies starting on small scale fragments or intervals and moves to full melodies.  Try incorporating melodic or harmonic material from a chart the band is working up. </a:t>
            </a:r>
            <a:endParaRPr lang="en-US"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114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F637687-C9B7-4C9A-8652-1F5E90BD1BA8}"/>
              </a:ext>
            </a:extLst>
          </p:cNvPr>
          <p:cNvSpPr txBox="1"/>
          <p:nvPr/>
        </p:nvSpPr>
        <p:spPr>
          <a:xfrm>
            <a:off x="816746" y="284085"/>
            <a:ext cx="10733103" cy="269766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Rote tune learning</a:t>
            </a:r>
            <a:r>
              <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 the ensemble learns a full jazz tune, melody, roots, harmonies all by ear.  Start with simple tunes from the </a:t>
            </a:r>
            <a:r>
              <a:rPr lang="en-US" sz="4000" i="1" dirty="0">
                <a:effectLst/>
                <a:latin typeface="Calibri" panose="020F0502020204030204" pitchFamily="34" charset="0"/>
                <a:ea typeface="Times New Roman" panose="02020603050405020304" pitchFamily="18" charset="0"/>
                <a:cs typeface="Arial" panose="020B0604020202020204" pitchFamily="34" charset="0"/>
              </a:rPr>
              <a:t>Real Easy Book vol. 1</a:t>
            </a:r>
            <a:r>
              <a:rPr lang="en-US" sz="4000" dirty="0">
                <a:effectLst/>
                <a:latin typeface="Calibri" panose="020F0502020204030204" pitchFamily="34" charset="0"/>
                <a:ea typeface="Times New Roman" panose="02020603050405020304" pitchFamily="18" charset="0"/>
                <a:cs typeface="Arial" panose="020B0604020202020204" pitchFamily="34" charset="0"/>
              </a:rPr>
              <a:t>,</a:t>
            </a:r>
            <a:r>
              <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published by Sher Music.  </a:t>
            </a:r>
            <a:endParaRPr lang="en-US" sz="1150" dirty="0">
              <a:solidFill>
                <a:srgbClr val="201F1E"/>
              </a:solidFill>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FDD0D40D-7D8C-4331-BCA9-E99FC639E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047" y="3192657"/>
            <a:ext cx="3713303" cy="3454432"/>
          </a:xfrm>
          <a:prstGeom prst="rect">
            <a:avLst/>
          </a:prstGeom>
        </p:spPr>
      </p:pic>
    </p:spTree>
    <p:extLst>
      <p:ext uri="{BB962C8B-B14F-4D97-AF65-F5344CB8AC3E}">
        <p14:creationId xmlns:p14="http://schemas.microsoft.com/office/powerpoint/2010/main" val="1560525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939C092-A235-4E87-AD70-B58514C92E31}"/>
              </a:ext>
            </a:extLst>
          </p:cNvPr>
          <p:cNvSpPr>
            <a:spLocks noGrp="1"/>
          </p:cNvSpPr>
          <p:nvPr>
            <p:ph idx="1"/>
          </p:nvPr>
        </p:nvSpPr>
        <p:spPr>
          <a:xfrm>
            <a:off x="684212" y="685800"/>
            <a:ext cx="10066646" cy="5786021"/>
          </a:xfrm>
        </p:spPr>
        <p:txBody>
          <a:bodyPr>
            <a:normAutofit/>
          </a:bodyPr>
          <a:lstStyle/>
          <a:p>
            <a:pPr marL="0" indent="0">
              <a:buNone/>
            </a:pPr>
            <a:r>
              <a:rPr lang="en-US" sz="4400" b="1" dirty="0">
                <a:solidFill>
                  <a:srgbClr val="201F1E"/>
                </a:solidFill>
                <a:latin typeface="Calibri" panose="020F0502020204030204" pitchFamily="34" charset="0"/>
                <a:ea typeface="Times New Roman" panose="02020603050405020304" pitchFamily="18" charset="0"/>
                <a:cs typeface="Arial" panose="020B0604020202020204" pitchFamily="34" charset="0"/>
              </a:rPr>
              <a:t>I</a:t>
            </a:r>
            <a:r>
              <a:rPr lang="en-US" sz="44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mprovisation</a:t>
            </a:r>
            <a:r>
              <a:rPr lang="en-US" sz="44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is left to the individual soloist - demanding confidence in theory concepts, a strong sense of style and a dedication to listening to live and recorded jazz.</a:t>
            </a:r>
            <a:endParaRPr lang="en-US" sz="4400" dirty="0"/>
          </a:p>
        </p:txBody>
      </p:sp>
    </p:spTree>
    <p:extLst>
      <p:ext uri="{BB962C8B-B14F-4D97-AF65-F5344CB8AC3E}">
        <p14:creationId xmlns:p14="http://schemas.microsoft.com/office/powerpoint/2010/main" val="3256570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C8855CC-151E-483D-8047-FFCE69EAB003}"/>
              </a:ext>
            </a:extLst>
          </p:cNvPr>
          <p:cNvSpPr txBox="1"/>
          <p:nvPr/>
        </p:nvSpPr>
        <p:spPr>
          <a:xfrm>
            <a:off x="1811045" y="1802167"/>
            <a:ext cx="8371642" cy="2437206"/>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Teach an introduction and ending, add simple backgrounds and add solos for a complete performance on your next concert.  </a:t>
            </a:r>
          </a:p>
        </p:txBody>
      </p:sp>
    </p:spTree>
    <p:extLst>
      <p:ext uri="{BB962C8B-B14F-4D97-AF65-F5344CB8AC3E}">
        <p14:creationId xmlns:p14="http://schemas.microsoft.com/office/powerpoint/2010/main" val="2917061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702BB1D-A551-4855-B8F2-3A4A033CAC49}"/>
              </a:ext>
            </a:extLst>
          </p:cNvPr>
          <p:cNvSpPr txBox="1"/>
          <p:nvPr/>
        </p:nvSpPr>
        <p:spPr>
          <a:xfrm>
            <a:off x="1681316" y="949911"/>
            <a:ext cx="8666253" cy="422109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Group transcription</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 doing a “group transcription” right in jazz rehearsals takes the fear factor out of the process.  Students that are comfortable with the process can help the newbies!  Find recordings that are simple enough, and are musically rewarding, and are in comfortable ranges.  The following are excellent solos: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i="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So What </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and </a:t>
            </a:r>
            <a:r>
              <a:rPr lang="en-US" sz="2800" i="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Freddie </a:t>
            </a:r>
            <a:r>
              <a:rPr lang="en-US" sz="2800" i="1" dirty="0" err="1">
                <a:solidFill>
                  <a:srgbClr val="201F1E"/>
                </a:solidFill>
                <a:effectLst/>
                <a:latin typeface="Calibri" panose="020F0502020204030204" pitchFamily="34" charset="0"/>
                <a:ea typeface="Times New Roman" panose="02020603050405020304" pitchFamily="18" charset="0"/>
                <a:cs typeface="Arial" panose="020B0604020202020204" pitchFamily="34" charset="0"/>
              </a:rPr>
              <a:t>Freddie</a:t>
            </a:r>
            <a:r>
              <a:rPr lang="en-US" sz="2800" i="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Freeloader</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Miles Davis solo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800" i="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Song for My Father</a:t>
            </a:r>
            <a:r>
              <a:rPr lang="en-US" sz="28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Horace Silver solo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2924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84A91FE-4B4F-4B99-98EC-CDC015C4B305}"/>
              </a:ext>
            </a:extLst>
          </p:cNvPr>
          <p:cNvSpPr txBox="1"/>
          <p:nvPr/>
        </p:nvSpPr>
        <p:spPr>
          <a:xfrm>
            <a:off x="1553592" y="1037246"/>
            <a:ext cx="9272005" cy="4601260"/>
          </a:xfrm>
          <a:prstGeom prst="rect">
            <a:avLst/>
          </a:prstGeom>
          <a:noFill/>
        </p:spPr>
        <p:txBody>
          <a:bodyPr wrap="square" rtlCol="0">
            <a:spAutoFit/>
          </a:bodyPr>
          <a:lstStyle/>
          <a:p>
            <a:pPr marL="0" marR="0">
              <a:lnSpc>
                <a:spcPct val="107000"/>
              </a:lnSpc>
              <a:spcBef>
                <a:spcPts val="0"/>
              </a:spcBef>
              <a:spcAft>
                <a:spcPts val="800"/>
              </a:spcAft>
            </a:pPr>
            <a:r>
              <a:rPr lang="en-US" sz="5400" b="1" u="sng"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Technique #4 - Blues </a:t>
            </a:r>
            <a:r>
              <a:rPr lang="en-US" sz="5400" b="1" u="sng"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Form Drills</a:t>
            </a:r>
            <a:endParaRPr lang="en-US" sz="54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54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These drills help students start applying theory and rhythmic knowledge to the blues form in real time.  </a:t>
            </a:r>
          </a:p>
        </p:txBody>
      </p:sp>
    </p:spTree>
    <p:extLst>
      <p:ext uri="{BB962C8B-B14F-4D97-AF65-F5344CB8AC3E}">
        <p14:creationId xmlns:p14="http://schemas.microsoft.com/office/powerpoint/2010/main" val="4099595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F1EF17D-1B70-428C-8A8A-A2C5B390E1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xmlns="" id="{12FAEDF3-CEC8-4BF6-8EA7-4079C4718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398DB8F4-CD77-4FCC-8544-ADE8B478C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22202DFE-039D-48E4-8536-FA30F24894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81F05E26-510E-4164-83C7-28E4FE9D7E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E632161A-50D4-4D96-887A-98FC920931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xmlns="" id="{E09CCB3F-DBCE-4964-9E34-8C5DE80EF4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24">
            <a:extLst>
              <a:ext uri="{FF2B5EF4-FFF2-40B4-BE49-F238E27FC236}">
                <a16:creationId xmlns:a16="http://schemas.microsoft.com/office/drawing/2014/main" xmlns="" id="{1DFF944F-74BA-483A-82C0-64E3AAF4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DCE96CB2-FFFB-4DFE-8C84-BF4686EE60B5}"/>
              </a:ext>
            </a:extLst>
          </p:cNvPr>
          <p:cNvSpPr txBox="1"/>
          <p:nvPr/>
        </p:nvSpPr>
        <p:spPr>
          <a:xfrm>
            <a:off x="7532710" y="914400"/>
            <a:ext cx="3957326" cy="5098473"/>
          </a:xfrm>
          <a:prstGeom prst="rect">
            <a:avLst/>
          </a:prstGeom>
        </p:spPr>
        <p:txBody>
          <a:bodyPr vert="horz" lIns="91440" tIns="45720" rIns="91440" bIns="45720" rtlCol="0" anchor="t">
            <a:normAutofit fontScale="40000" lnSpcReduction="20000"/>
          </a:bodyPr>
          <a:lstStyle/>
          <a:p>
            <a:pPr>
              <a:spcBef>
                <a:spcPct val="20000"/>
              </a:spcBef>
              <a:spcAft>
                <a:spcPts val="600"/>
              </a:spcAft>
              <a:buClr>
                <a:schemeClr val="tx1"/>
              </a:buClr>
              <a:buSzPct val="80000"/>
              <a:buFont typeface="Wingdings 3" panose="05040102010807070707" pitchFamily="18" charset="2"/>
              <a:buChar char=""/>
            </a:pPr>
            <a:r>
              <a:rPr lang="en-US" sz="7000" dirty="0">
                <a:solidFill>
                  <a:schemeClr val="bg2">
                    <a:lumMod val="75000"/>
                  </a:schemeClr>
                </a:solidFill>
                <a:latin typeface="Calibri" panose="020F0502020204030204" pitchFamily="34" charset="0"/>
              </a:rPr>
              <a:t>In my set of drills I use:</a:t>
            </a:r>
          </a:p>
          <a:p>
            <a:pPr marL="742950" lvl="1" indent="-285750">
              <a:spcBef>
                <a:spcPct val="20000"/>
              </a:spcBef>
              <a:spcAft>
                <a:spcPts val="600"/>
              </a:spcAft>
              <a:buClr>
                <a:schemeClr val="tx1"/>
              </a:buClr>
              <a:buSzPct val="80000"/>
              <a:buFont typeface="Wingdings 3" panose="05040102010807070707" pitchFamily="18" charset="2"/>
              <a:buChar char=""/>
            </a:pPr>
            <a:r>
              <a:rPr lang="en-US" sz="7000" dirty="0">
                <a:solidFill>
                  <a:schemeClr val="bg2">
                    <a:lumMod val="75000"/>
                  </a:schemeClr>
                </a:solidFill>
                <a:latin typeface="Calibri" panose="020F0502020204030204" pitchFamily="34" charset="0"/>
              </a:rPr>
              <a:t>3 different B flat blues forms (easy to difficult)</a:t>
            </a:r>
          </a:p>
          <a:p>
            <a:pPr marL="742950" lvl="1" indent="-285750">
              <a:spcBef>
                <a:spcPct val="20000"/>
              </a:spcBef>
              <a:spcAft>
                <a:spcPts val="600"/>
              </a:spcAft>
              <a:buClr>
                <a:schemeClr val="tx1"/>
              </a:buClr>
              <a:buSzPct val="80000"/>
              <a:buFont typeface="Wingdings 3" panose="05040102010807070707" pitchFamily="18" charset="2"/>
              <a:buChar char=""/>
            </a:pPr>
            <a:r>
              <a:rPr lang="en-US" sz="7000" dirty="0">
                <a:solidFill>
                  <a:schemeClr val="bg2">
                    <a:lumMod val="75000"/>
                  </a:schemeClr>
                </a:solidFill>
                <a:latin typeface="Calibri" panose="020F0502020204030204" pitchFamily="34" charset="0"/>
              </a:rPr>
              <a:t>Scales from our regular scale drill</a:t>
            </a:r>
          </a:p>
          <a:p>
            <a:pPr marL="742950" lvl="1" indent="-285750">
              <a:spcBef>
                <a:spcPct val="20000"/>
              </a:spcBef>
              <a:spcAft>
                <a:spcPts val="600"/>
              </a:spcAft>
              <a:buClr>
                <a:schemeClr val="tx1"/>
              </a:buClr>
              <a:buSzPct val="80000"/>
              <a:buFont typeface="Wingdings 3" panose="05040102010807070707" pitchFamily="18" charset="2"/>
              <a:buChar char=""/>
            </a:pPr>
            <a:r>
              <a:rPr lang="en-US" sz="7000" dirty="0">
                <a:solidFill>
                  <a:schemeClr val="bg2">
                    <a:lumMod val="75000"/>
                  </a:schemeClr>
                </a:solidFill>
                <a:latin typeface="Calibri" panose="020F0502020204030204" pitchFamily="34" charset="0"/>
              </a:rPr>
              <a:t>a variety of scale/arpeggio types </a:t>
            </a:r>
          </a:p>
          <a:p>
            <a:pPr marL="742950" lvl="1" indent="-285750">
              <a:spcBef>
                <a:spcPct val="20000"/>
              </a:spcBef>
              <a:spcAft>
                <a:spcPts val="600"/>
              </a:spcAft>
              <a:buClr>
                <a:schemeClr val="tx1"/>
              </a:buClr>
              <a:buSzPct val="80000"/>
              <a:buFont typeface="Wingdings 3" panose="05040102010807070707" pitchFamily="18" charset="2"/>
              <a:buChar char=""/>
            </a:pPr>
            <a:r>
              <a:rPr lang="en-US" sz="7000" dirty="0">
                <a:solidFill>
                  <a:schemeClr val="bg2">
                    <a:lumMod val="75000"/>
                  </a:schemeClr>
                </a:solidFill>
                <a:latin typeface="Calibri" panose="020F0502020204030204" pitchFamily="34" charset="0"/>
              </a:rPr>
              <a:t>Use of the bebop scale (a scale with both 7s!)</a:t>
            </a:r>
          </a:p>
          <a:p>
            <a:pPr lvl="1">
              <a:spcBef>
                <a:spcPct val="20000"/>
              </a:spcBef>
              <a:spcAft>
                <a:spcPts val="600"/>
              </a:spcAft>
              <a:buClr>
                <a:schemeClr val="tx1"/>
              </a:buClr>
              <a:buSzPct val="80000"/>
              <a:buFont typeface="Wingdings 3" panose="05040102010807070707" pitchFamily="18" charset="2"/>
              <a:buChar char=""/>
            </a:pPr>
            <a:r>
              <a:rPr lang="en-US" sz="7000" dirty="0">
                <a:solidFill>
                  <a:schemeClr val="bg2">
                    <a:lumMod val="75000"/>
                  </a:schemeClr>
                </a:solidFill>
                <a:latin typeface="Calibri" panose="020F0502020204030204" pitchFamily="34" charset="0"/>
              </a:rPr>
              <a:t> </a:t>
            </a:r>
          </a:p>
          <a:p>
            <a:pPr lvl="1">
              <a:spcBef>
                <a:spcPct val="20000"/>
              </a:spcBef>
              <a:spcAft>
                <a:spcPts val="600"/>
              </a:spcAft>
              <a:buClr>
                <a:schemeClr val="tx1"/>
              </a:buClr>
              <a:buSzPct val="80000"/>
              <a:buFont typeface="Wingdings 3" panose="05040102010807070707" pitchFamily="18" charset="2"/>
              <a:buChar char=""/>
            </a:pPr>
            <a:endParaRPr lang="en-US" sz="1400" dirty="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sz="1400" dirty="0">
              <a:solidFill>
                <a:schemeClr val="bg2">
                  <a:lumMod val="75000"/>
                </a:schemeClr>
              </a:solidFill>
            </a:endParaRPr>
          </a:p>
        </p:txBody>
      </p:sp>
      <p:grpSp>
        <p:nvGrpSpPr>
          <p:cNvPr id="20" name="Group 19">
            <a:extLst>
              <a:ext uri="{FF2B5EF4-FFF2-40B4-BE49-F238E27FC236}">
                <a16:creationId xmlns:a16="http://schemas.microsoft.com/office/drawing/2014/main" xmlns="" id="{A9733A91-F958-4629-801A-3F6F1E09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xmlns="" id="{F3812972-C68B-4C59-B3A7-4AF61E935D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CB3F3B7C-7909-4486-AA08-5C6B625C3A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00BD7DA8-741F-4296-9363-05EF915411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62068EFC-20FC-456F-839F-4BCFFCAA8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3251C60F-B911-433E-BF75-3BBEFD0538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 y="831352"/>
            <a:ext cx="5730240" cy="4858783"/>
          </a:xfrm>
          <a:prstGeom prst="rect">
            <a:avLst/>
          </a:prstGeom>
        </p:spPr>
      </p:pic>
    </p:spTree>
    <p:extLst>
      <p:ext uri="{BB962C8B-B14F-4D97-AF65-F5344CB8AC3E}">
        <p14:creationId xmlns:p14="http://schemas.microsoft.com/office/powerpoint/2010/main" val="3572505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CC7770B-E4E1-42D6-9437-DAA4A3A9E6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8" name="Straight Connector 7">
              <a:extLst>
                <a:ext uri="{FF2B5EF4-FFF2-40B4-BE49-F238E27FC236}">
                  <a16:creationId xmlns:a16="http://schemas.microsoft.com/office/drawing/2014/main" xmlns="" id="{5A26DE5B-A1A6-4746-8EF7-4D6809ED75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377A3DDA-BF17-4302-867E-EBFD777B06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CBE30704-4227-4B7B-BDB8-BFCF39086F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B923B1E7-AEA4-42D8-8F4A-9D116F2966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321B6244-6EAE-442C-ACCF-8146103EC1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6"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xmlns="" id="{19FC68B2-9743-4CD7-8E88-737FACE29C2E}"/>
              </a:ext>
            </a:extLst>
          </p:cNvPr>
          <p:cNvSpPr txBox="1"/>
          <p:nvPr/>
        </p:nvSpPr>
        <p:spPr>
          <a:xfrm>
            <a:off x="684212" y="685800"/>
            <a:ext cx="8947468" cy="4876800"/>
          </a:xfrm>
          <a:prstGeom prst="rect">
            <a:avLst/>
          </a:prstGeom>
        </p:spPr>
        <p:txBody>
          <a:bodyPr vert="horz" lIns="91440" tIns="45720" rIns="91440" bIns="45720" rtlCol="0" anchor="ctr">
            <a:normAutofit fontScale="92500" lnSpcReduction="10000"/>
          </a:bodyPr>
          <a:lstStyle/>
          <a:p>
            <a:pPr>
              <a:spcBef>
                <a:spcPct val="20000"/>
              </a:spcBef>
              <a:spcAft>
                <a:spcPts val="600"/>
              </a:spcAft>
              <a:buClr>
                <a:schemeClr val="tx1"/>
              </a:buClr>
              <a:buSzPct val="80000"/>
              <a:buFont typeface="Wingdings 3" panose="05040102010807070707" pitchFamily="18" charset="2"/>
              <a:buChar char=""/>
            </a:pPr>
            <a:r>
              <a:rPr lang="en-US" sz="2800" dirty="0"/>
              <a:t>The goals:</a:t>
            </a:r>
          </a:p>
          <a:p>
            <a:pPr>
              <a:spcBef>
                <a:spcPct val="20000"/>
              </a:spcBef>
              <a:spcAft>
                <a:spcPts val="600"/>
              </a:spcAft>
              <a:buClr>
                <a:schemeClr val="tx1"/>
              </a:buClr>
              <a:buSzPct val="80000"/>
              <a:buFont typeface="Wingdings 3" panose="05040102010807070707" pitchFamily="18" charset="2"/>
              <a:buChar char=""/>
            </a:pPr>
            <a:endParaRPr lang="en-US" sz="2800" dirty="0"/>
          </a:p>
          <a:p>
            <a:pPr marL="285750" indent="-285750">
              <a:spcBef>
                <a:spcPct val="20000"/>
              </a:spcBef>
              <a:spcAft>
                <a:spcPts val="600"/>
              </a:spcAft>
              <a:buClr>
                <a:schemeClr val="tx1"/>
              </a:buClr>
              <a:buSzPct val="80000"/>
              <a:buFont typeface="Wingdings 3" panose="05040102010807070707" pitchFamily="18" charset="2"/>
              <a:buChar char=""/>
            </a:pPr>
            <a:r>
              <a:rPr lang="en-US" sz="2800" b="1" dirty="0"/>
              <a:t>Mastering rhythms and scalar ideas</a:t>
            </a:r>
            <a:endParaRPr lang="en-US" sz="2800" dirty="0"/>
          </a:p>
          <a:p>
            <a:pPr marL="285750" indent="-285750">
              <a:spcBef>
                <a:spcPct val="20000"/>
              </a:spcBef>
              <a:spcAft>
                <a:spcPts val="600"/>
              </a:spcAft>
              <a:buClr>
                <a:schemeClr val="tx1"/>
              </a:buClr>
              <a:buSzPct val="80000"/>
              <a:buFont typeface="Wingdings 3" panose="05040102010807070707" pitchFamily="18" charset="2"/>
              <a:buChar char=""/>
            </a:pPr>
            <a:r>
              <a:rPr lang="en-US" sz="2800" b="1" dirty="0"/>
              <a:t>Utilizing different dominant scales </a:t>
            </a:r>
            <a:r>
              <a:rPr lang="en-US" sz="2800" dirty="0"/>
              <a:t>(</a:t>
            </a:r>
            <a:r>
              <a:rPr lang="en-US" sz="2800" dirty="0" err="1"/>
              <a:t>mixolydian</a:t>
            </a:r>
            <a:r>
              <a:rPr lang="en-US" sz="2800" dirty="0"/>
              <a:t>, Lydian dominant, bebop) ascending and descending starting from different scale degrees. </a:t>
            </a:r>
          </a:p>
          <a:p>
            <a:pPr marL="285750" indent="-285750">
              <a:spcBef>
                <a:spcPct val="20000"/>
              </a:spcBef>
              <a:spcAft>
                <a:spcPts val="600"/>
              </a:spcAft>
              <a:buClr>
                <a:schemeClr val="tx1"/>
              </a:buClr>
              <a:buSzPct val="80000"/>
              <a:buFont typeface="Wingdings 3" panose="05040102010807070707" pitchFamily="18" charset="2"/>
              <a:buChar char=""/>
            </a:pPr>
            <a:r>
              <a:rPr lang="en-US" sz="2800" b="1" dirty="0"/>
              <a:t>Perform arpeggios in inversions</a:t>
            </a:r>
            <a:endParaRPr lang="en-US" sz="2800" dirty="0"/>
          </a:p>
          <a:p>
            <a:pPr marL="285750" indent="-285750">
              <a:spcBef>
                <a:spcPct val="20000"/>
              </a:spcBef>
              <a:spcAft>
                <a:spcPts val="600"/>
              </a:spcAft>
              <a:buClr>
                <a:schemeClr val="tx1"/>
              </a:buClr>
              <a:buSzPct val="80000"/>
              <a:buFont typeface="Wingdings 3" panose="05040102010807070707" pitchFamily="18" charset="2"/>
              <a:buChar char=""/>
            </a:pPr>
            <a:r>
              <a:rPr lang="en-US" sz="2800" b="1" dirty="0"/>
              <a:t>Learn the art of sequencing</a:t>
            </a:r>
          </a:p>
          <a:p>
            <a:pPr marL="285750" indent="-285750">
              <a:spcBef>
                <a:spcPct val="20000"/>
              </a:spcBef>
              <a:spcAft>
                <a:spcPts val="600"/>
              </a:spcAft>
              <a:buClr>
                <a:schemeClr val="tx1"/>
              </a:buClr>
              <a:buSzPct val="80000"/>
              <a:buFont typeface="Wingdings 3" panose="05040102010807070707" pitchFamily="18" charset="2"/>
              <a:buChar char=""/>
            </a:pPr>
            <a:r>
              <a:rPr lang="en-US" sz="2800" b="1" dirty="0"/>
              <a:t>Mix ideas with existing knowledge and EXPERIMENTATION!</a:t>
            </a:r>
          </a:p>
          <a:p>
            <a:pPr>
              <a:spcBef>
                <a:spcPct val="20000"/>
              </a:spcBef>
              <a:spcAft>
                <a:spcPts val="600"/>
              </a:spcAft>
              <a:buClr>
                <a:schemeClr val="tx1"/>
              </a:buClr>
              <a:buSzPct val="80000"/>
              <a:buFont typeface="Wingdings 3" panose="05040102010807070707" pitchFamily="18" charset="2"/>
              <a:buChar char=""/>
            </a:pPr>
            <a:endParaRPr lang="en-US" dirty="0"/>
          </a:p>
        </p:txBody>
      </p:sp>
    </p:spTree>
    <p:extLst>
      <p:ext uri="{BB962C8B-B14F-4D97-AF65-F5344CB8AC3E}">
        <p14:creationId xmlns:p14="http://schemas.microsoft.com/office/powerpoint/2010/main" val="1926442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480" y="902732"/>
            <a:ext cx="10872312" cy="5539978"/>
          </a:xfrm>
          <a:prstGeom prst="rect">
            <a:avLst/>
          </a:prstGeom>
          <a:noFill/>
        </p:spPr>
        <p:txBody>
          <a:bodyPr wrap="square" rtlCol="0">
            <a:spAutoFit/>
          </a:bodyPr>
          <a:lstStyle/>
          <a:p>
            <a:r>
              <a:rPr lang="en-US" sz="2400" b="1" dirty="0" smtClean="0">
                <a:solidFill>
                  <a:schemeClr val="bg1"/>
                </a:solidFill>
              </a:rPr>
              <a:t>I encourage you to try several of these in rehearsals to challenge your improvisers and pulling in new young artists to the creative world.  Remember:</a:t>
            </a:r>
          </a:p>
          <a:p>
            <a:endParaRPr lang="en-US" sz="2400" b="1" dirty="0">
              <a:solidFill>
                <a:schemeClr val="bg1"/>
              </a:solidFill>
            </a:endParaRPr>
          </a:p>
          <a:p>
            <a:pPr marL="342900" indent="-342900">
              <a:buAutoNum type="arabicPeriod"/>
            </a:pPr>
            <a:r>
              <a:rPr lang="en-US" sz="2400" b="1" dirty="0" smtClean="0">
                <a:solidFill>
                  <a:schemeClr val="bg1"/>
                </a:solidFill>
              </a:rPr>
              <a:t>Don’t do on a grand scale, 3, 4, 5 minutes every now and then can work wonders.</a:t>
            </a:r>
          </a:p>
          <a:p>
            <a:pPr marL="342900" indent="-342900">
              <a:buAutoNum type="arabicPeriod"/>
            </a:pPr>
            <a:r>
              <a:rPr lang="en-US" sz="2400" b="1" dirty="0" smtClean="0">
                <a:solidFill>
                  <a:schemeClr val="bg1"/>
                </a:solidFill>
              </a:rPr>
              <a:t>You may think you don’t know much about this – but students don’t know that!</a:t>
            </a:r>
          </a:p>
          <a:p>
            <a:pPr marL="342900" indent="-342900">
              <a:buAutoNum type="arabicPeriod"/>
            </a:pPr>
            <a:r>
              <a:rPr lang="en-US" sz="2400" b="1" dirty="0" smtClean="0">
                <a:solidFill>
                  <a:schemeClr val="bg1"/>
                </a:solidFill>
              </a:rPr>
              <a:t>Find one or two things to be prepared with to challenge students with each semester.</a:t>
            </a:r>
          </a:p>
          <a:p>
            <a:pPr marL="342900" indent="-342900">
              <a:buAutoNum type="arabicPeriod"/>
            </a:pPr>
            <a:r>
              <a:rPr lang="en-US" sz="2400" b="1" dirty="0" smtClean="0">
                <a:solidFill>
                  <a:schemeClr val="bg1"/>
                </a:solidFill>
              </a:rPr>
              <a:t>Listen to, talk about, sing, and clap a lot.  Keep things simple.</a:t>
            </a:r>
          </a:p>
          <a:p>
            <a:pPr marL="342900" indent="-342900">
              <a:buAutoNum type="arabicPeriod"/>
            </a:pPr>
            <a:r>
              <a:rPr lang="en-US" sz="2400" b="1" dirty="0" smtClean="0">
                <a:solidFill>
                  <a:schemeClr val="bg1"/>
                </a:solidFill>
              </a:rPr>
              <a:t>You don’t need to know theory to improvise, you can learn theory </a:t>
            </a:r>
            <a:r>
              <a:rPr lang="en-US" sz="2400" b="1" u="sng" dirty="0" smtClean="0">
                <a:solidFill>
                  <a:schemeClr val="bg1"/>
                </a:solidFill>
              </a:rPr>
              <a:t>through</a:t>
            </a:r>
            <a:r>
              <a:rPr lang="en-US" sz="2400" b="1" dirty="0" smtClean="0">
                <a:solidFill>
                  <a:schemeClr val="bg1"/>
                </a:solidFill>
              </a:rPr>
              <a:t> improvising.</a:t>
            </a:r>
          </a:p>
          <a:p>
            <a:pPr marL="342900" indent="-342900">
              <a:buAutoNum type="arabicPeriod"/>
            </a:pPr>
            <a:r>
              <a:rPr lang="en-US" sz="2400" b="1" dirty="0" smtClean="0">
                <a:solidFill>
                  <a:schemeClr val="bg1"/>
                </a:solidFill>
              </a:rPr>
              <a:t>ANYONE CAN IMPROVISE – Jamey </a:t>
            </a:r>
            <a:r>
              <a:rPr lang="en-US" sz="2400" b="1" dirty="0" err="1" smtClean="0">
                <a:solidFill>
                  <a:schemeClr val="bg1"/>
                </a:solidFill>
              </a:rPr>
              <a:t>Aebersold</a:t>
            </a:r>
            <a:r>
              <a:rPr lang="en-US" sz="2400" b="1" dirty="0" smtClean="0">
                <a:solidFill>
                  <a:schemeClr val="bg1"/>
                </a:solidFill>
              </a:rPr>
              <a:t> </a:t>
            </a:r>
            <a:endParaRPr lang="en-US" sz="2400" b="1" dirty="0">
              <a:solidFill>
                <a:schemeClr val="bg1"/>
              </a:solidFill>
            </a:endParaRPr>
          </a:p>
          <a:p>
            <a:endParaRPr lang="en-US" dirty="0"/>
          </a:p>
        </p:txBody>
      </p:sp>
    </p:spTree>
    <p:extLst>
      <p:ext uri="{BB962C8B-B14F-4D97-AF65-F5344CB8AC3E}">
        <p14:creationId xmlns:p14="http://schemas.microsoft.com/office/powerpoint/2010/main" val="986713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EB2D8F3-AE05-479E-9379-6F3B34751D6C}"/>
              </a:ext>
            </a:extLst>
          </p:cNvPr>
          <p:cNvSpPr txBox="1"/>
          <p:nvPr/>
        </p:nvSpPr>
        <p:spPr>
          <a:xfrm>
            <a:off x="1199535" y="373626"/>
            <a:ext cx="9468466" cy="6124754"/>
          </a:xfrm>
          <a:prstGeom prst="rect">
            <a:avLst/>
          </a:prstGeom>
          <a:noFill/>
        </p:spPr>
        <p:txBody>
          <a:bodyPr wrap="square" rtlCol="0">
            <a:spAutoFit/>
          </a:bodyPr>
          <a:lstStyle/>
          <a:p>
            <a:r>
              <a:rPr lang="en-US" sz="2800" dirty="0"/>
              <a:t>Thank you WSMA, and good luck teaching the next generation of jazz artists!</a:t>
            </a:r>
          </a:p>
          <a:p>
            <a:endParaRPr lang="en-US" sz="2800" dirty="0"/>
          </a:p>
          <a:p>
            <a:endParaRPr lang="en-US" sz="2800" dirty="0"/>
          </a:p>
          <a:p>
            <a:r>
              <a:rPr lang="en-US" sz="2800" dirty="0"/>
              <a:t>Questions about any of this:</a:t>
            </a:r>
          </a:p>
          <a:p>
            <a:endParaRPr lang="en-US" sz="2800" dirty="0"/>
          </a:p>
          <a:p>
            <a:r>
              <a:rPr lang="en-US" sz="2800" dirty="0"/>
              <a:t>Jamey Simmons</a:t>
            </a:r>
          </a:p>
          <a:p>
            <a:r>
              <a:rPr lang="en-US" sz="2800" dirty="0"/>
              <a:t>Middle Tennessee State University</a:t>
            </a:r>
          </a:p>
          <a:p>
            <a:r>
              <a:rPr lang="en-US" sz="2800" dirty="0">
                <a:hlinkClick r:id="rId2"/>
              </a:rPr>
              <a:t>James.Simmons@mtsu.edu</a:t>
            </a:r>
            <a:endParaRPr lang="en-US" sz="2800" dirty="0"/>
          </a:p>
          <a:p>
            <a:r>
              <a:rPr lang="en-US" sz="2800" dirty="0"/>
              <a:t>615 898 2724</a:t>
            </a:r>
          </a:p>
          <a:p>
            <a:endParaRPr lang="en-US" sz="2800" dirty="0"/>
          </a:p>
          <a:p>
            <a:r>
              <a:rPr lang="en-US" sz="2800" dirty="0">
                <a:hlinkClick r:id="rId3"/>
              </a:rPr>
              <a:t>www.jameysimmons.com</a:t>
            </a:r>
            <a:r>
              <a:rPr lang="en-US" sz="2800" dirty="0"/>
              <a:t> </a:t>
            </a:r>
          </a:p>
          <a:p>
            <a:r>
              <a:rPr lang="en-US" sz="2800" dirty="0"/>
              <a:t>Free pedagogic resources at </a:t>
            </a:r>
            <a:r>
              <a:rPr lang="en-US" sz="2800" u="sng"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4"/>
              </a:rPr>
              <a:t>https://www.jameysimmons.com/</a:t>
            </a:r>
            <a:r>
              <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educationblog</a:t>
            </a:r>
            <a:endParaRPr lang="en-US" sz="2800" dirty="0"/>
          </a:p>
        </p:txBody>
      </p:sp>
    </p:spTree>
    <p:extLst>
      <p:ext uri="{BB962C8B-B14F-4D97-AF65-F5344CB8AC3E}">
        <p14:creationId xmlns:p14="http://schemas.microsoft.com/office/powerpoint/2010/main" val="599779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8623E1-0C51-406B-8F0B-712C27A8155F}"/>
              </a:ext>
            </a:extLst>
          </p:cNvPr>
          <p:cNvSpPr>
            <a:spLocks noGrp="1"/>
          </p:cNvSpPr>
          <p:nvPr>
            <p:ph idx="1"/>
          </p:nvPr>
        </p:nvSpPr>
        <p:spPr>
          <a:xfrm>
            <a:off x="684212" y="-221942"/>
            <a:ext cx="9809194" cy="7217546"/>
          </a:xfrm>
        </p:spPr>
        <p:txBody>
          <a:bodyPr/>
          <a:lstStyle/>
          <a:p>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With some simple </a:t>
            </a:r>
            <a:r>
              <a:rPr lang="en-US" sz="36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coaching</a:t>
            </a: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a:t>
            </a:r>
            <a:r>
              <a:rPr lang="en-US" sz="36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techniques</a:t>
            </a: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you can help your students improve on their road of improvising and help raise the level of improvisation within the ensemble. To help your improvisers, use simple and quick strategies to help with both </a:t>
            </a:r>
            <a:r>
              <a:rPr lang="en-US" sz="3600" b="1" i="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individual soloists </a:t>
            </a:r>
            <a:r>
              <a:rPr lang="en-US" sz="36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and the </a:t>
            </a:r>
            <a:r>
              <a:rPr lang="en-US" sz="3600" b="1" i="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whole group</a:t>
            </a:r>
            <a:r>
              <a:rPr lang="en-US" sz="3600" b="1"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  </a:t>
            </a:r>
            <a:r>
              <a:rPr lang="en-US" sz="36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I’ll take some time to demonstrate and actually experiment as a group.</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rgbClr val="201F1E"/>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14093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ADDD09E-8094-4188-9090-C1C7840FE7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24">
            <a:extLst>
              <a:ext uri="{FF2B5EF4-FFF2-40B4-BE49-F238E27FC236}">
                <a16:creationId xmlns:a16="http://schemas.microsoft.com/office/drawing/2014/main" xmlns="" id="{C58F6CE0-025D-40A5-AEF1-00954E3F98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DCAC3025-CE2E-485E-ADAE-E622FB052A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48" r="16365"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Content Placeholder 2">
            <a:extLst>
              <a:ext uri="{FF2B5EF4-FFF2-40B4-BE49-F238E27FC236}">
                <a16:creationId xmlns:a16="http://schemas.microsoft.com/office/drawing/2014/main" xmlns="" id="{BC29119D-D719-4039-9348-D6AD915DA518}"/>
              </a:ext>
            </a:extLst>
          </p:cNvPr>
          <p:cNvSpPr>
            <a:spLocks noGrp="1"/>
          </p:cNvSpPr>
          <p:nvPr>
            <p:ph idx="1"/>
          </p:nvPr>
        </p:nvSpPr>
        <p:spPr>
          <a:xfrm>
            <a:off x="6095998" y="685800"/>
            <a:ext cx="5754257" cy="5486400"/>
          </a:xfrm>
        </p:spPr>
        <p:txBody>
          <a:bodyPr>
            <a:normAutofit/>
          </a:bodyPr>
          <a:lstStyle/>
          <a:p>
            <a:r>
              <a:rPr lang="en-US" sz="3200" b="1" dirty="0">
                <a:effectLst/>
                <a:latin typeface="Calibri" panose="020F0502020204030204" pitchFamily="34" charset="0"/>
                <a:ea typeface="Times New Roman" panose="02020603050405020304" pitchFamily="18" charset="0"/>
                <a:cs typeface="Arial" panose="020B0604020202020204" pitchFamily="34" charset="0"/>
              </a:rPr>
              <a:t>PART 1 </a:t>
            </a:r>
          </a:p>
          <a:p>
            <a:r>
              <a:rPr lang="en-US" sz="3600" b="1" u="sng" dirty="0">
                <a:effectLst/>
                <a:latin typeface="Calibri" panose="020F0502020204030204" pitchFamily="34" charset="0"/>
                <a:ea typeface="Times New Roman" panose="02020603050405020304" pitchFamily="18" charset="0"/>
                <a:cs typeface="Arial" panose="020B0604020202020204" pitchFamily="34" charset="0"/>
              </a:rPr>
              <a:t>Coaching the Individual </a:t>
            </a:r>
            <a:r>
              <a:rPr lang="en-US" sz="3600" b="1" u="sng" dirty="0" smtClean="0">
                <a:latin typeface="Calibri" panose="020F0502020204030204" pitchFamily="34" charset="0"/>
                <a:ea typeface="Times New Roman" panose="02020603050405020304" pitchFamily="18" charset="0"/>
                <a:cs typeface="Arial" panose="020B0604020202020204" pitchFamily="34" charset="0"/>
              </a:rPr>
              <a:t>S</a:t>
            </a:r>
            <a:r>
              <a:rPr lang="en-US" sz="3600" b="1" u="sng" dirty="0" smtClean="0">
                <a:effectLst/>
                <a:latin typeface="Calibri" panose="020F0502020204030204" pitchFamily="34" charset="0"/>
                <a:ea typeface="Times New Roman" panose="02020603050405020304" pitchFamily="18" charset="0"/>
                <a:cs typeface="Arial" panose="020B0604020202020204" pitchFamily="34" charset="0"/>
              </a:rPr>
              <a:t>oloist – How?</a:t>
            </a:r>
            <a:endParaRPr lang="en-US" sz="3600" b="1" u="sng"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b="1" dirty="0">
                <a:latin typeface="Calibri" panose="020F0502020204030204" pitchFamily="34" charset="0"/>
                <a:ea typeface="Times New Roman" panose="02020603050405020304" pitchFamily="18" charset="0"/>
                <a:cs typeface="Arial" panose="020B0604020202020204" pitchFamily="34" charset="0"/>
              </a:rPr>
              <a:t>S</a:t>
            </a:r>
            <a:r>
              <a:rPr lang="en-US" sz="3200" b="1" dirty="0">
                <a:effectLst/>
                <a:latin typeface="Calibri" panose="020F0502020204030204" pitchFamily="34" charset="0"/>
                <a:ea typeface="Times New Roman" panose="02020603050405020304" pitchFamily="18" charset="0"/>
                <a:cs typeface="Arial" panose="020B0604020202020204" pitchFamily="34" charset="0"/>
              </a:rPr>
              <a:t>ession with rhythm section</a:t>
            </a:r>
          </a:p>
          <a:p>
            <a:r>
              <a:rPr lang="en-US" sz="3200" b="1" dirty="0">
                <a:effectLst/>
                <a:latin typeface="Calibri" panose="020F0502020204030204" pitchFamily="34" charset="0"/>
                <a:ea typeface="Times New Roman" panose="02020603050405020304" pitchFamily="18" charset="0"/>
                <a:cs typeface="Arial" panose="020B0604020202020204" pitchFamily="34" charset="0"/>
              </a:rPr>
              <a:t>Coaching with ensemble looking on</a:t>
            </a:r>
          </a:p>
          <a:p>
            <a:r>
              <a:rPr lang="en-US" sz="3200" b="1" dirty="0">
                <a:latin typeface="Calibri" panose="020F0502020204030204" pitchFamily="34" charset="0"/>
                <a:ea typeface="Times New Roman" panose="02020603050405020304" pitchFamily="18" charset="0"/>
                <a:cs typeface="Arial" panose="020B0604020202020204" pitchFamily="34" charset="0"/>
              </a:rPr>
              <a:t>P</a:t>
            </a:r>
            <a:r>
              <a:rPr lang="en-US" sz="3200" b="1" dirty="0">
                <a:effectLst/>
                <a:latin typeface="Calibri" panose="020F0502020204030204" pitchFamily="34" charset="0"/>
                <a:ea typeface="Times New Roman" panose="02020603050405020304" pitchFamily="18" charset="0"/>
                <a:cs typeface="Arial" panose="020B0604020202020204" pitchFamily="34" charset="0"/>
              </a:rPr>
              <a:t>rivate lesson</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p>
        </p:txBody>
      </p:sp>
      <p:grpSp>
        <p:nvGrpSpPr>
          <p:cNvPr id="14" name="Group 13">
            <a:extLst>
              <a:ext uri="{FF2B5EF4-FFF2-40B4-BE49-F238E27FC236}">
                <a16:creationId xmlns:a16="http://schemas.microsoft.com/office/drawing/2014/main" xmlns="" id="{D8025A22-9C86-4108-A289-BD5650A8EAE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xmlns="" id="{59A3623F-EF59-4F0B-9030-79CB7F9950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9EBD0F53-A43D-414A-8653-E9F1D3610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908661C0-6128-4F64-8EDF-2D73D5F476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C8AFEF08-AFBA-4125-B170-D3EB3E11DB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AA0E13BF-B4CA-4B20-A5DD-50ABBAEC7B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74782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1C7F60-5E4E-4965-905C-ECD3AED94EC5}"/>
              </a:ext>
            </a:extLst>
          </p:cNvPr>
          <p:cNvSpPr>
            <a:spLocks noGrp="1"/>
          </p:cNvSpPr>
          <p:nvPr>
            <p:ph idx="1"/>
          </p:nvPr>
        </p:nvSpPr>
        <p:spPr>
          <a:xfrm>
            <a:off x="684211" y="685800"/>
            <a:ext cx="10939219" cy="5609492"/>
          </a:xfrm>
        </p:spPr>
        <p:txBody>
          <a:bodyPr/>
          <a:lstStyle/>
          <a:p>
            <a:pPr marL="0" marR="0" indent="0">
              <a:lnSpc>
                <a:spcPct val="107000"/>
              </a:lnSpc>
              <a:spcBef>
                <a:spcPts val="0"/>
              </a:spcBef>
              <a:spcAft>
                <a:spcPts val="800"/>
              </a:spcAft>
              <a:buNone/>
            </a:pPr>
            <a:r>
              <a:rPr lang="en-US" sz="4800" b="1" u="sng"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Emphasis #1 - The </a:t>
            </a:r>
            <a:r>
              <a:rPr lang="en-US" sz="4800" b="1" u="sng"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Melodic Approach</a:t>
            </a:r>
            <a:endParaRPr lang="en-US" sz="4800" b="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0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Students may never play the entire melody in a jazz ensemble performance – melody is the starting point for improvisation!</a:t>
            </a:r>
          </a:p>
          <a:p>
            <a:pPr marL="342900" marR="0" lvl="0" indent="-342900">
              <a:lnSpc>
                <a:spcPct val="107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Provide a simple lead sheet with chord changes for the </a:t>
            </a:r>
            <a:r>
              <a:rPr lang="en-US" sz="2400" dirty="0" smtClean="0">
                <a:solidFill>
                  <a:srgbClr val="201F1E"/>
                </a:solidFill>
                <a:effectLst/>
                <a:latin typeface="Calibri" panose="020F0502020204030204" pitchFamily="34" charset="0"/>
                <a:ea typeface="Times New Roman" panose="02020603050405020304" pitchFamily="18" charset="0"/>
                <a:cs typeface="Arial" panose="020B0604020202020204" pitchFamily="34" charset="0"/>
              </a:rPr>
              <a:t>soloist</a:t>
            </a:r>
          </a:p>
          <a:p>
            <a:pPr marL="342900" marR="0" lvl="0" indent="-342900">
              <a:lnSpc>
                <a:spcPct val="107000"/>
              </a:lnSpc>
              <a:spcBef>
                <a:spcPts val="0"/>
              </a:spcBef>
              <a:spcAft>
                <a:spcPts val="0"/>
              </a:spcAft>
              <a:buFont typeface="Symbol" panose="05050102010706020507" pitchFamily="18" charset="2"/>
              <a:buChar char=""/>
            </a:pPr>
            <a:r>
              <a:rPr lang="en-US" sz="2400" dirty="0" smtClean="0">
                <a:solidFill>
                  <a:srgbClr val="201F1E"/>
                </a:solidFill>
                <a:latin typeface="Calibri" panose="020F0502020204030204" pitchFamily="34" charset="0"/>
                <a:ea typeface="Calibri" panose="020F0502020204030204" pitchFamily="34" charset="0"/>
                <a:cs typeface="Arial" panose="020B0604020202020204" pitchFamily="34" charset="0"/>
              </a:rPr>
              <a:t>Whole band sings w/ recording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783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418E088-6767-4DBC-94ED-43A24947B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128" y="461510"/>
            <a:ext cx="7796933" cy="5934979"/>
          </a:xfrm>
          <a:prstGeom prst="rect">
            <a:avLst/>
          </a:prstGeom>
        </p:spPr>
      </p:pic>
    </p:spTree>
    <p:extLst>
      <p:ext uri="{BB962C8B-B14F-4D97-AF65-F5344CB8AC3E}">
        <p14:creationId xmlns:p14="http://schemas.microsoft.com/office/powerpoint/2010/main" val="323629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6F4C21-C335-4013-A069-BEBC5150F9BB}"/>
              </a:ext>
            </a:extLst>
          </p:cNvPr>
          <p:cNvSpPr>
            <a:spLocks noGrp="1"/>
          </p:cNvSpPr>
          <p:nvPr>
            <p:ph idx="1"/>
          </p:nvPr>
        </p:nvSpPr>
        <p:spPr>
          <a:xfrm>
            <a:off x="684212" y="685800"/>
            <a:ext cx="3308353" cy="5324231"/>
          </a:xfrm>
        </p:spPr>
        <p:txBody>
          <a:bodyPr>
            <a:normAutofit/>
          </a:bodyPr>
          <a:lstStyle/>
          <a:p>
            <a:r>
              <a:rPr lang="en-US" sz="4400" b="1" dirty="0"/>
              <a:t>Use guided listening!</a:t>
            </a:r>
          </a:p>
        </p:txBody>
      </p:sp>
      <p:pic>
        <p:nvPicPr>
          <p:cNvPr id="5" name="Picture 4">
            <a:extLst>
              <a:ext uri="{FF2B5EF4-FFF2-40B4-BE49-F238E27FC236}">
                <a16:creationId xmlns:a16="http://schemas.microsoft.com/office/drawing/2014/main" xmlns="" id="{2DC1A699-E5C5-42DC-8FB1-61C86E230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565" y="563631"/>
            <a:ext cx="7254869" cy="5730737"/>
          </a:xfrm>
          <a:prstGeom prst="rect">
            <a:avLst/>
          </a:prstGeom>
        </p:spPr>
      </p:pic>
    </p:spTree>
    <p:extLst>
      <p:ext uri="{BB962C8B-B14F-4D97-AF65-F5344CB8AC3E}">
        <p14:creationId xmlns:p14="http://schemas.microsoft.com/office/powerpoint/2010/main" val="4227633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C1442B-460E-4F89-888A-9D105B7AD239}"/>
              </a:ext>
            </a:extLst>
          </p:cNvPr>
          <p:cNvSpPr>
            <a:spLocks noGrp="1"/>
          </p:cNvSpPr>
          <p:nvPr>
            <p:ph idx="1"/>
          </p:nvPr>
        </p:nvSpPr>
        <p:spPr>
          <a:xfrm>
            <a:off x="696569" y="305560"/>
            <a:ext cx="8534400" cy="6552440"/>
          </a:xfrm>
        </p:spPr>
        <p:txBody>
          <a:bodyPr>
            <a:normAutofit/>
          </a:bodyPr>
          <a:lstStyle/>
          <a:p>
            <a:pPr marL="0" indent="0">
              <a:buNone/>
            </a:pPr>
            <a:r>
              <a:rPr lang="en-US" sz="5400" b="1" u="sng" dirty="0" smtClean="0">
                <a:solidFill>
                  <a:srgbClr val="201F1E"/>
                </a:solidFill>
                <a:latin typeface="Calibri" panose="020F0502020204030204" pitchFamily="34" charset="0"/>
                <a:cs typeface="Arial" panose="020B0604020202020204" pitchFamily="34" charset="0"/>
              </a:rPr>
              <a:t>Emphasis #2 -  </a:t>
            </a:r>
            <a:r>
              <a:rPr lang="en-US" sz="5400" b="1" u="sng" dirty="0">
                <a:solidFill>
                  <a:srgbClr val="201F1E"/>
                </a:solidFill>
                <a:latin typeface="Calibri" panose="020F0502020204030204" pitchFamily="34" charset="0"/>
                <a:cs typeface="Arial" panose="020B0604020202020204" pitchFamily="34" charset="0"/>
              </a:rPr>
              <a:t>Melodic Variation Techniques</a:t>
            </a:r>
          </a:p>
          <a:p>
            <a:pPr marL="0" indent="0">
              <a:buNone/>
            </a:pPr>
            <a:r>
              <a:rPr lang="en-US" sz="2800" dirty="0">
                <a:solidFill>
                  <a:srgbClr val="201F1E"/>
                </a:solidFill>
                <a:latin typeface="Calibri" panose="020F0502020204030204" pitchFamily="34" charset="0"/>
                <a:cs typeface="Arial" panose="020B0604020202020204" pitchFamily="34" charset="0"/>
              </a:rPr>
              <a:t>Syncopation (pushes, delays)</a:t>
            </a:r>
          </a:p>
          <a:p>
            <a:pPr marL="0" indent="0">
              <a:buNone/>
            </a:pPr>
            <a:r>
              <a:rPr lang="en-US" sz="2800" dirty="0">
                <a:solidFill>
                  <a:srgbClr val="201F1E"/>
                </a:solidFill>
                <a:latin typeface="Calibri" panose="020F0502020204030204" pitchFamily="34" charset="0"/>
                <a:cs typeface="Arial" panose="020B0604020202020204" pitchFamily="34" charset="0"/>
              </a:rPr>
              <a:t>Jazz effects</a:t>
            </a:r>
          </a:p>
          <a:p>
            <a:pPr marL="0" indent="0">
              <a:buNone/>
            </a:pPr>
            <a:r>
              <a:rPr lang="en-US" sz="2800" dirty="0">
                <a:solidFill>
                  <a:srgbClr val="201F1E"/>
                </a:solidFill>
                <a:latin typeface="Calibri" panose="020F0502020204030204" pitchFamily="34" charset="0"/>
                <a:cs typeface="Arial" panose="020B0604020202020204" pitchFamily="34" charset="0"/>
              </a:rPr>
              <a:t>Enclosures and non-harmonic tones</a:t>
            </a:r>
          </a:p>
          <a:p>
            <a:pPr marL="0" indent="0">
              <a:buNone/>
            </a:pPr>
            <a:r>
              <a:rPr lang="en-US" sz="2800" dirty="0">
                <a:solidFill>
                  <a:srgbClr val="201F1E"/>
                </a:solidFill>
                <a:latin typeface="Calibri" panose="020F0502020204030204" pitchFamily="34" charset="0"/>
                <a:cs typeface="Arial" panose="020B0604020202020204" pitchFamily="34" charset="0"/>
              </a:rPr>
              <a:t>Paraphrase (shorten long notes)</a:t>
            </a:r>
          </a:p>
          <a:p>
            <a:pPr marL="0" indent="0">
              <a:buNone/>
            </a:pPr>
            <a:r>
              <a:rPr lang="en-US" sz="2800" dirty="0">
                <a:solidFill>
                  <a:srgbClr val="201F1E"/>
                </a:solidFill>
                <a:latin typeface="Calibri" panose="020F0502020204030204" pitchFamily="34" charset="0"/>
                <a:cs typeface="Arial" panose="020B0604020202020204" pitchFamily="34" charset="0"/>
              </a:rPr>
              <a:t>Augment (lengthen short notes)</a:t>
            </a:r>
          </a:p>
          <a:p>
            <a:pPr marL="0" indent="0">
              <a:buNone/>
            </a:pPr>
            <a:r>
              <a:rPr lang="en-US" sz="2800" dirty="0">
                <a:solidFill>
                  <a:srgbClr val="201F1E"/>
                </a:solidFill>
                <a:latin typeface="Calibri" panose="020F0502020204030204" pitchFamily="34" charset="0"/>
                <a:cs typeface="Arial" panose="020B0604020202020204" pitchFamily="34" charset="0"/>
              </a:rPr>
              <a:t>Connecting lines</a:t>
            </a:r>
          </a:p>
          <a:p>
            <a:pPr marL="0" indent="0">
              <a:buNone/>
            </a:pPr>
            <a:r>
              <a:rPr lang="en-US" sz="2800" dirty="0">
                <a:solidFill>
                  <a:srgbClr val="201F1E"/>
                </a:solidFill>
                <a:latin typeface="Calibri" panose="020F0502020204030204" pitchFamily="34" charset="0"/>
                <a:cs typeface="Arial" panose="020B0604020202020204" pitchFamily="34" charset="0"/>
              </a:rPr>
              <a:t>Ornaments</a:t>
            </a:r>
          </a:p>
          <a:p>
            <a:pPr marL="0" indent="0">
              <a:buNone/>
            </a:pPr>
            <a:endParaRPr lang="en-US" sz="2800" dirty="0">
              <a:solidFill>
                <a:srgbClr val="201F1E"/>
              </a:solidFill>
              <a:latin typeface="Calibri" panose="020F0502020204030204" pitchFamily="34" charset="0"/>
              <a:cs typeface="Arial" panose="020B0604020202020204" pitchFamily="34" charset="0"/>
            </a:endParaRPr>
          </a:p>
          <a:p>
            <a:pPr marL="0" indent="0">
              <a:buNone/>
            </a:pPr>
            <a:endParaRPr lang="en-US" sz="3600" dirty="0"/>
          </a:p>
        </p:txBody>
      </p:sp>
    </p:spTree>
    <p:extLst>
      <p:ext uri="{BB962C8B-B14F-4D97-AF65-F5344CB8AC3E}">
        <p14:creationId xmlns:p14="http://schemas.microsoft.com/office/powerpoint/2010/main" val="41229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77</TotalTime>
  <Words>1222</Words>
  <Application>Microsoft Office PowerPoint</Application>
  <PresentationFormat>Custom</PresentationFormat>
  <Paragraphs>133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Slice</vt:lpstr>
      <vt:lpstr>Taking the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Time</dc:title>
  <dc:creator>Owner</dc:creator>
  <cp:lastModifiedBy>Owner</cp:lastModifiedBy>
  <cp:revision>10</cp:revision>
  <dcterms:created xsi:type="dcterms:W3CDTF">2021-08-29T23:30:40Z</dcterms:created>
  <dcterms:modified xsi:type="dcterms:W3CDTF">2021-09-01T01:43:31Z</dcterms:modified>
</cp:coreProperties>
</file>